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07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89100"/>
            <a:ext cx="10464800" cy="34671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12" name="正文级别 1…"/>
          <p:cNvSpPr txBox="1">
            <a:spLocks noGrp="1"/>
          </p:cNvSpPr>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defRPr>
                <a:latin typeface="STZhongsong"/>
                <a:ea typeface="STZhongsong"/>
                <a:cs typeface="STZhongsong"/>
                <a:sym typeface="STZhongsong"/>
              </a:defRPr>
            </a:lvl1pPr>
          </a:lstStyle>
          <a:p>
            <a:r>
              <a:t>“在此键入引文。”</a:t>
            </a:r>
          </a:p>
        </p:txBody>
      </p:sp>
      <p:sp>
        <p:nvSpPr>
          <p:cNvPr id="94" name="–Johnny Appleseed"/>
          <p:cNvSpPr txBox="1">
            <a:spLocks noGrp="1"/>
          </p:cNvSpPr>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355600" y="0"/>
            <a:ext cx="14782326" cy="103759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1574800" y="114300"/>
            <a:ext cx="9855200" cy="6502609"/>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1270000" y="6680200"/>
            <a:ext cx="10464800" cy="12700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22" name="正文级别 1…"/>
          <p:cNvSpPr txBox="1">
            <a:spLocks noGrp="1"/>
          </p:cNvSpPr>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89300"/>
            <a:ext cx="10464800" cy="3175000"/>
          </a:xfrm>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965200" y="1397000"/>
            <a:ext cx="5600700" cy="4038600"/>
          </a:xfrm>
          <a:prstGeom prst="rect">
            <a:avLst/>
          </a:prstGeom>
        </p:spPr>
        <p:txBody>
          <a:bodyPr anchor="b"/>
          <a:lstStyle>
            <a:lvl1pPr algn="ctr">
              <a:defRPr sz="6800">
                <a:latin typeface="STZhongsong"/>
                <a:ea typeface="STZhongsong"/>
                <a:cs typeface="STZhongsong"/>
                <a:sym typeface="STZhongsong"/>
              </a:defRPr>
            </a:lvl1pPr>
          </a:lstStyle>
          <a:p>
            <a:r>
              <a:t>标题文本</a:t>
            </a:r>
          </a:p>
        </p:txBody>
      </p:sp>
      <p:sp>
        <p:nvSpPr>
          <p:cNvPr id="40"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57" name="正文级别 1…"/>
          <p:cNvSpPr txBox="1">
            <a:spLocks noGrp="1"/>
          </p:cNvSpPr>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67" name="正文级别 1…"/>
          <p:cNvSpPr txBox="1">
            <a:spLocks noGrp="1"/>
          </p:cNvSpPr>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2291141" y="-26019"/>
            <a:ext cx="12309676" cy="9233763"/>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337299" y="9296399"/>
            <a:ext cx="323479" cy="4572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9pPr>
    </p:titleStyle>
    <p:bodyStyle>
      <a:lvl1pPr marL="4699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1pPr>
      <a:lvl2pPr marL="9398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2pPr>
      <a:lvl3pPr marL="14097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3pPr>
      <a:lvl4pPr marL="18796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4pPr>
      <a:lvl5pPr marL="23495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5pPr>
      <a:lvl6pPr marL="28194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6pPr>
      <a:lvl7pPr marL="32893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7pPr>
      <a:lvl8pPr marL="37592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8pPr>
      <a:lvl9pPr marL="4229100" marR="0" indent="-469900" algn="l" defTabSz="584200" latinLnBrk="0">
        <a:lnSpc>
          <a:spcPct val="100000"/>
        </a:lnSpc>
        <a:spcBef>
          <a:spcPts val="3000"/>
        </a:spcBef>
        <a:spcAft>
          <a:spcPts val="0"/>
        </a:spcAft>
        <a:buClrTx/>
        <a:buSzPct val="25000"/>
        <a:buFontTx/>
        <a:buBlip>
          <a:blip r:embed="rId15"/>
        </a:buBlip>
        <a:tabLst/>
        <a:defRPr sz="3800" b="0" i="0" u="none" strike="noStrike" cap="none" spc="0" baseline="0">
          <a:solidFill>
            <a:srgbClr val="3E231A"/>
          </a:solidFill>
          <a:uFillTx/>
          <a:latin typeface="华文楷体"/>
          <a:ea typeface="华文楷体"/>
          <a:cs typeface="华文楷体"/>
          <a:sym typeface="华文楷体"/>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Accademia_del_Ciment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Leonardo_Fibonacci" TargetMode="External"/><Relationship Id="rId7" Type="http://schemas.openxmlformats.org/officeDocument/2006/relationships/hyperlink" Target="https://en.wikipedia.org/wiki/Hieronymus_Fabricius"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en.wikipedia.org/wiki/Giambattista_della_Porta" TargetMode="External"/><Relationship Id="rId5" Type="http://schemas.openxmlformats.org/officeDocument/2006/relationships/hyperlink" Target="https://en.wikipedia.org/wiki/Ulisse_Aldrovandi" TargetMode="External"/><Relationship Id="rId4" Type="http://schemas.openxmlformats.org/officeDocument/2006/relationships/hyperlink" Target="https://en.wikipedia.org/wiki/Niccol%C3%B2_Fontana_Tartaglia"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Matteo_Ricci" TargetMode="External"/><Relationship Id="rId7" Type="http://schemas.openxmlformats.org/officeDocument/2006/relationships/hyperlink" Target="https://en.wikipedia.org/wiki/Evangelista_Torricelli"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en.wikipedia.org/wiki/Giovanni_Domenico_Cassini" TargetMode="External"/><Relationship Id="rId5" Type="http://schemas.openxmlformats.org/officeDocument/2006/relationships/hyperlink" Target="https://en.wikipedia.org/wiki/Giovanni_Alfonso_Borelli" TargetMode="External"/><Relationship Id="rId4" Type="http://schemas.openxmlformats.org/officeDocument/2006/relationships/hyperlink" Target="https://en.wikipedia.org/wiki/Galileo_Galilei"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Enrico_Fermi" TargetMode="External"/><Relationship Id="rId3" Type="http://schemas.openxmlformats.org/officeDocument/2006/relationships/hyperlink" Target="https://en.wikipedia.org/wiki/Marcello_Malpighi" TargetMode="External"/><Relationship Id="rId7" Type="http://schemas.openxmlformats.org/officeDocument/2006/relationships/hyperlink" Target="https://en.wikipedia.org/wiki/Guglielmo_Marconi"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en.wikipedia.org/wiki/Giuseppe_Peano" TargetMode="External"/><Relationship Id="rId5" Type="http://schemas.openxmlformats.org/officeDocument/2006/relationships/hyperlink" Target="https://en.wikipedia.org/wiki/Alessandro_Volta" TargetMode="External"/><Relationship Id="rId4" Type="http://schemas.openxmlformats.org/officeDocument/2006/relationships/hyperlink" Target="https://en.wikipedia.org/wiki/Luigi_Galvani" TargetMode="External"/><Relationship Id="rId9" Type="http://schemas.openxmlformats.org/officeDocument/2006/relationships/hyperlink" Target="https://en.wikipedia.org/wiki/Salvador_Luria"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www.westminster-abbey.org/about-the-abbey/history/famous-people-organisations?typ=location&amp;tag=North%20Choir%20Aisle"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www.westminster-abbey.org/about-the-abbey/history/famous-people-organisations?typ=location&amp;tag=North%20Choir%20Aisle"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www.westminster-abbey.org/about-the-abbey/history/famous-people-organisations?typ=location&amp;tag=Sacrarium" TargetMode="External"/><Relationship Id="rId2" Type="http://schemas.openxmlformats.org/officeDocument/2006/relationships/hyperlink" Target="https://www.westminster-abbey.org/about-the-abbey/history/famous-people-organisations?typ=location&amp;tag=South%20Transept" TargetMode="External"/><Relationship Id="rId1" Type="http://schemas.openxmlformats.org/officeDocument/2006/relationships/slideLayout" Target="../slideLayouts/slideLayout6.xml"/><Relationship Id="rId5" Type="http://schemas.openxmlformats.org/officeDocument/2006/relationships/hyperlink" Target="https://en.wikipedia.org/wiki/Hampstead" TargetMode="External"/><Relationship Id="rId4" Type="http://schemas.openxmlformats.org/officeDocument/2006/relationships/hyperlink" Target="https://www.westminster-abbey.org/about-the-abbey/history/famous-people-organisations?typ=location&amp;tag=South%20Cloister"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westminster-abbey.org/about-the-abbey/history/famous-people-organisations?typ=location&amp;tag=Chapel%20of%20St%20Paul" TargetMode="External"/><Relationship Id="rId2" Type="http://schemas.openxmlformats.org/officeDocument/2006/relationships/hyperlink" Target="https://en.wikipedia.org/wiki/St_Mary%27s_Church,_Whitkirk" TargetMode="External"/><Relationship Id="rId1" Type="http://schemas.openxmlformats.org/officeDocument/2006/relationships/slideLayout" Target="../slideLayouts/slideLayout6.xml"/><Relationship Id="rId4" Type="http://schemas.openxmlformats.org/officeDocument/2006/relationships/hyperlink" Target="https://www.westminster-abbey.org/about-the-abbey/history/famous-people-organisations?typ=location&amp;tag=North%20Choir%20Aisle"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Nottinghamshire" TargetMode="External"/><Relationship Id="rId2" Type="http://schemas.openxmlformats.org/officeDocument/2006/relationships/hyperlink" Target="https://www.westminster-abbey.org/about-the-abbey/history/famous-people-organisations?typ=location&amp;tag=Chapel%20of%20St%20Andrew"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www.westminster-abbey.org/about-the-abbey/history/famous-people-organisations?typ=location&amp;tag=North%20Choir%20Aisle"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hyperlink" Target="https://www.westminster-abbey.org/about-the-abbey/history/famous-people-organisations?typ=location&amp;tag=North%20Choir%20Aisle"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科学通史第10讲…"/>
          <p:cNvSpPr txBox="1">
            <a:spLocks noGrp="1"/>
          </p:cNvSpPr>
          <p:nvPr>
            <p:ph type="ctrTitle"/>
          </p:nvPr>
        </p:nvSpPr>
        <p:spPr>
          <a:prstGeom prst="rect">
            <a:avLst/>
          </a:prstGeom>
        </p:spPr>
        <p:txBody>
          <a:bodyPr/>
          <a:lstStyle/>
          <a:p>
            <a:pPr algn="l">
              <a:defRPr sz="5000"/>
            </a:pPr>
            <a:r>
              <a:t>科学通史第10讲</a:t>
            </a:r>
          </a:p>
          <a:p>
            <a:pPr algn="l"/>
            <a:endParaRPr/>
          </a:p>
          <a:p>
            <a:r>
              <a:t>科学的制度化与职业化</a:t>
            </a:r>
          </a:p>
        </p:txBody>
      </p:sp>
      <p:sp>
        <p:nvSpPr>
          <p:cNvPr id="120" name="吴国盛…"/>
          <p:cNvSpPr txBox="1">
            <a:spLocks noGrp="1"/>
          </p:cNvSpPr>
          <p:nvPr>
            <p:ph type="subTitle" sz="quarter" idx="1"/>
          </p:nvPr>
        </p:nvSpPr>
        <p:spPr>
          <a:prstGeom prst="rect">
            <a:avLst/>
          </a:prstGeom>
        </p:spPr>
        <p:txBody>
          <a:bodyPr/>
          <a:lstStyle/>
          <a:p>
            <a:r>
              <a:t>吴国盛</a:t>
            </a:r>
          </a:p>
          <a:p>
            <a:r>
              <a:t>清华大学科学史系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社会角色"/>
          <p:cNvSpPr txBox="1">
            <a:spLocks noGrp="1"/>
          </p:cNvSpPr>
          <p:nvPr>
            <p:ph type="title"/>
          </p:nvPr>
        </p:nvSpPr>
        <p:spPr>
          <a:prstGeom prst="rect">
            <a:avLst/>
          </a:prstGeom>
        </p:spPr>
        <p:txBody>
          <a:bodyPr/>
          <a:lstStyle/>
          <a:p>
            <a:r>
              <a:t>社会角色</a:t>
            </a:r>
          </a:p>
        </p:txBody>
      </p:sp>
      <p:sp>
        <p:nvSpPr>
          <p:cNvPr id="147" name="伽利略时代，“哲学家”是有地位的…"/>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500">
                <a:solidFill>
                  <a:srgbClr val="000000"/>
                </a:solidFill>
              </a:defRPr>
            </a:pPr>
            <a:r>
              <a:t>伽利略时代，“哲学家”是有地位的</a:t>
            </a:r>
            <a:endParaRPr sz="1900"/>
          </a:p>
          <a:p>
            <a:pPr marL="346242" indent="-346242" defTabSz="457200">
              <a:lnSpc>
                <a:spcPct val="120000"/>
              </a:lnSpc>
              <a:spcBef>
                <a:spcPts val="0"/>
              </a:spcBef>
              <a:buBlip>
                <a:blip r:embed="rId2"/>
              </a:buBlip>
              <a:defRPr sz="3500">
                <a:solidFill>
                  <a:srgbClr val="000000"/>
                </a:solidFill>
              </a:defRPr>
            </a:pPr>
            <a:r>
              <a:t>牛顿时代，“自然哲学家”开始有职业化倾向，涵盖皇家学会会员们的科学活动</a:t>
            </a:r>
            <a:endParaRPr sz="1900"/>
          </a:p>
          <a:p>
            <a:pPr marL="346242" indent="-346242" defTabSz="457200">
              <a:lnSpc>
                <a:spcPct val="120000"/>
              </a:lnSpc>
              <a:spcBef>
                <a:spcPts val="0"/>
              </a:spcBef>
              <a:buBlip>
                <a:blip r:embed="rId2"/>
              </a:buBlip>
              <a:defRPr sz="3500">
                <a:solidFill>
                  <a:srgbClr val="000000"/>
                </a:solidFill>
              </a:defRPr>
            </a:pPr>
            <a:r>
              <a:t>18世纪后期，“自然哲学家”多用来指代业余科学家</a:t>
            </a:r>
            <a:endParaRPr sz="1900"/>
          </a:p>
          <a:p>
            <a:pPr marL="346242" indent="-346242" defTabSz="457200">
              <a:lnSpc>
                <a:spcPct val="120000"/>
              </a:lnSpc>
              <a:spcBef>
                <a:spcPts val="0"/>
              </a:spcBef>
              <a:buBlip>
                <a:blip r:embed="rId2"/>
              </a:buBlip>
              <a:defRPr sz="3500">
                <a:solidFill>
                  <a:srgbClr val="000000"/>
                </a:solidFill>
              </a:defRPr>
            </a:pPr>
            <a:r>
              <a:t>1851年，查尔斯·巴比奇说：“科学在英国不是一种职业，从事科学的人甚至几乎不被承认是一个阶层。”</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16-17世纪的数理科学家"/>
          <p:cNvSpPr txBox="1">
            <a:spLocks noGrp="1"/>
          </p:cNvSpPr>
          <p:nvPr>
            <p:ph type="title"/>
          </p:nvPr>
        </p:nvSpPr>
        <p:spPr>
          <a:prstGeom prst="rect">
            <a:avLst/>
          </a:prstGeom>
        </p:spPr>
        <p:txBody>
          <a:bodyPr/>
          <a:lstStyle/>
          <a:p>
            <a:r>
              <a:t>16-17世纪的数理科学家</a:t>
            </a:r>
          </a:p>
        </p:txBody>
      </p:sp>
      <p:sp>
        <p:nvSpPr>
          <p:cNvPr id="150"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51"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1473-1543</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哥白尼</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教士</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数学家</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1546-1601</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第谷</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宫廷天文学家</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天文学家
占星家</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1571-1630</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开普勒</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数学教师
宫廷天文学家</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天文学家
占星家</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1564-1642</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伽利略</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大学教授
宫廷数学家</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数学家
自然哲学家</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1596-1650</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笛卡尔</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职业军人、无业、宫廷数学家</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哲学家</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16-17世纪的数理科学家"/>
          <p:cNvSpPr txBox="1">
            <a:spLocks noGrp="1"/>
          </p:cNvSpPr>
          <p:nvPr>
            <p:ph type="title"/>
          </p:nvPr>
        </p:nvSpPr>
        <p:spPr>
          <a:prstGeom prst="rect">
            <a:avLst/>
          </a:prstGeom>
        </p:spPr>
        <p:txBody>
          <a:bodyPr/>
          <a:lstStyle/>
          <a:p>
            <a:r>
              <a:t>16-17世纪的数理科学家</a:t>
            </a:r>
          </a:p>
        </p:txBody>
      </p:sp>
      <p:sp>
        <p:nvSpPr>
          <p:cNvPr id="154"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55"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1642-1727</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牛顿</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大学教授
政府要员</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自然哲学家</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1629-1695</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惠更斯</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富二代
法国科学院院士</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数学家</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1602-1686</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盖里克</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市长</a:t>
                      </a:r>
                    </a:p>
                  </a:txBody>
                  <a:tcPr marL="50800" marR="50800" marT="50800" marB="50800" anchor="ctr" horzOverflow="overflow"/>
                </a:tc>
                <a:tc>
                  <a:txBody>
                    <a:bodyPr/>
                    <a:lstStyle/>
                    <a:p>
                      <a:pPr>
                        <a:defRPr sz="2600">
                          <a:latin typeface="华文楷体"/>
                          <a:ea typeface="华文楷体"/>
                          <a:cs typeface="华文楷体"/>
                          <a:sym typeface="华文楷体"/>
                        </a:defRPr>
                      </a:pPr>
                      <a:endParaRP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1623-1662</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帕斯卡</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富二代
修道士</a:t>
                      </a:r>
                    </a:p>
                  </a:txBody>
                  <a:tcPr marL="50800" marR="50800" marT="50800" marB="50800" anchor="ctr" horzOverflow="overflow"/>
                </a:tc>
                <a:tc>
                  <a:txBody>
                    <a:bodyPr/>
                    <a:lstStyle/>
                    <a:p>
                      <a:pPr>
                        <a:defRPr sz="2600">
                          <a:latin typeface="华文楷体"/>
                          <a:ea typeface="华文楷体"/>
                          <a:cs typeface="华文楷体"/>
                          <a:sym typeface="华文楷体"/>
                        </a:defRPr>
                      </a:pPr>
                      <a:endParaRP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1646-1716</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莱布尼兹</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富二代
外交官</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数学家
哲学家</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16-17世纪的实验科学家"/>
          <p:cNvSpPr txBox="1">
            <a:spLocks noGrp="1"/>
          </p:cNvSpPr>
          <p:nvPr>
            <p:ph type="title"/>
          </p:nvPr>
        </p:nvSpPr>
        <p:spPr>
          <a:prstGeom prst="rect">
            <a:avLst/>
          </a:prstGeom>
        </p:spPr>
        <p:txBody>
          <a:bodyPr/>
          <a:lstStyle/>
          <a:p>
            <a:r>
              <a:t>16-17世纪的实验科学家</a:t>
            </a:r>
          </a:p>
        </p:txBody>
      </p:sp>
      <p:sp>
        <p:nvSpPr>
          <p:cNvPr id="158"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59"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1493-1541</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帕拉塞尔苏斯</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大学教授、流浪医生、炼金术士</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哲学家</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1494-1555</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阿格里科拉</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哲学家</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1577-1644</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赫尔蒙特</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贵族、无业</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火术哲学家</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1514-1564</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维萨留斯</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大学教授、宫廷御医</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1627-1691</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波义尔</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贵族、无业</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自然哲学家</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16-17世纪的实验科学家"/>
          <p:cNvSpPr txBox="1">
            <a:spLocks noGrp="1"/>
          </p:cNvSpPr>
          <p:nvPr>
            <p:ph type="title"/>
          </p:nvPr>
        </p:nvSpPr>
        <p:spPr>
          <a:prstGeom prst="rect">
            <a:avLst/>
          </a:prstGeom>
        </p:spPr>
        <p:txBody>
          <a:bodyPr/>
          <a:lstStyle/>
          <a:p>
            <a:r>
              <a:t>16-17世纪的实验科学家</a:t>
            </a:r>
          </a:p>
        </p:txBody>
      </p:sp>
      <p:sp>
        <p:nvSpPr>
          <p:cNvPr id="162"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63"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1656-1742</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哈维</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1628-1694</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马尔比基</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大学教授、医生</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1632-1723</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列文虎克</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服装店主、市政厅管理员</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自然志家</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1635-1703</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胡克</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私人助手、专职科学工作者</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自然哲学家</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1544-1603</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吉尔伯特</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医生</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18世纪的科学家"/>
          <p:cNvSpPr txBox="1">
            <a:spLocks noGrp="1"/>
          </p:cNvSpPr>
          <p:nvPr>
            <p:ph type="title"/>
          </p:nvPr>
        </p:nvSpPr>
        <p:spPr>
          <a:prstGeom prst="rect">
            <a:avLst/>
          </a:prstGeom>
        </p:spPr>
        <p:txBody>
          <a:bodyPr/>
          <a:lstStyle/>
          <a:p>
            <a:r>
              <a:t>18世纪的科学家</a:t>
            </a:r>
          </a:p>
        </p:txBody>
      </p:sp>
      <p:sp>
        <p:nvSpPr>
          <p:cNvPr id="166"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67"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1693－1762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布拉德雷</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大学教授、皇家天文台台长</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天文学家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1706－1790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富兰克林</a:t>
                      </a:r>
                      <a:r>
                        <a:rPr sz="1200"/>
                        <a:t> </a:t>
                      </a:r>
                    </a:p>
                  </a:txBody>
                  <a:tcPr marL="50800" marR="50800" marT="50800" marB="50800" anchor="ctr" horzOverflow="overflow"/>
                </a:tc>
                <a:tc>
                  <a:txBody>
                    <a:bodyPr/>
                    <a:lstStyle/>
                    <a:p>
                      <a:pPr algn="l" defTabSz="457200">
                        <a:lnSpc>
                          <a:spcPts val="5900"/>
                        </a:lnSpc>
                        <a:defRPr sz="2233">
                          <a:solidFill>
                            <a:srgbClr val="000000"/>
                          </a:solidFill>
                          <a:latin typeface="华文楷体"/>
                          <a:ea typeface="华文楷体"/>
                          <a:cs typeface="华文楷体"/>
                          <a:sym typeface="华文楷体"/>
                        </a:defRPr>
                      </a:pPr>
                      <a:r>
                        <a:t>印刷工、厂主、政治活动家、大使</a:t>
                      </a:r>
                      <a:r>
                        <a:rPr sz="5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1707－1778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林奈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自然志家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1707－1788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布丰</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皇家植物园园长</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自然志家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1717－1783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达朗贝尔</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科学院院士</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数学家</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18世纪的科学家"/>
          <p:cNvSpPr txBox="1">
            <a:spLocks noGrp="1"/>
          </p:cNvSpPr>
          <p:nvPr>
            <p:ph type="title"/>
          </p:nvPr>
        </p:nvSpPr>
        <p:spPr>
          <a:prstGeom prst="rect">
            <a:avLst/>
          </a:prstGeom>
        </p:spPr>
        <p:txBody>
          <a:bodyPr/>
          <a:lstStyle/>
          <a:p>
            <a:r>
              <a:t>18世纪的科学家</a:t>
            </a:r>
          </a:p>
        </p:txBody>
      </p:sp>
      <p:sp>
        <p:nvSpPr>
          <p:cNvPr id="170"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71"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1731－1810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卡文迪许</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贵族子弟、无业</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1733－1804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普里斯特列</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牧师、教师、家庭教师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1736－1806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库仑</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军事工程师、院士</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1736－1813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拉格朗日</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数学家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1737－1798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伽伐尼</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医生</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18世纪的科学家"/>
          <p:cNvSpPr txBox="1">
            <a:spLocks noGrp="1"/>
          </p:cNvSpPr>
          <p:nvPr>
            <p:ph type="title"/>
          </p:nvPr>
        </p:nvSpPr>
        <p:spPr>
          <a:prstGeom prst="rect">
            <a:avLst/>
          </a:prstGeom>
        </p:spPr>
        <p:txBody>
          <a:bodyPr/>
          <a:lstStyle/>
          <a:p>
            <a:r>
              <a:t>18世纪的科学家</a:t>
            </a:r>
          </a:p>
        </p:txBody>
      </p:sp>
      <p:sp>
        <p:nvSpPr>
          <p:cNvPr id="174"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75"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1738－1822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赫舍尔</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乐师、天文台台长</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天文学家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1743－1794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拉瓦锡</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富家子弟、科学院院士</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化学家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1744－1829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拉马克</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军人、皇家植物园标本室主任</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自然志家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1745－1827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伏打</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1749－1827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拉普拉斯</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数学家</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18-19世纪的科学家"/>
          <p:cNvSpPr txBox="1">
            <a:spLocks noGrp="1"/>
          </p:cNvSpPr>
          <p:nvPr>
            <p:ph type="title"/>
          </p:nvPr>
        </p:nvSpPr>
        <p:spPr>
          <a:prstGeom prst="rect">
            <a:avLst/>
          </a:prstGeom>
        </p:spPr>
        <p:txBody>
          <a:bodyPr/>
          <a:lstStyle/>
          <a:p>
            <a:r>
              <a:t>18-19世纪的科学家</a:t>
            </a:r>
          </a:p>
        </p:txBody>
      </p:sp>
      <p:sp>
        <p:nvSpPr>
          <p:cNvPr id="178"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79"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1753－1814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伦福德伯爵</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政府官员</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1773－1829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托马斯杨</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医生</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1766－1844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道尔顿</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中学教师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1769－1832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居维叶</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家庭教师、自然博物馆教授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自然志家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1775－1836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安培</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18-19世纪的科学家"/>
          <p:cNvSpPr txBox="1">
            <a:spLocks noGrp="1"/>
          </p:cNvSpPr>
          <p:nvPr>
            <p:ph type="title"/>
          </p:nvPr>
        </p:nvSpPr>
        <p:spPr>
          <a:prstGeom prst="rect">
            <a:avLst/>
          </a:prstGeom>
        </p:spPr>
        <p:txBody>
          <a:bodyPr/>
          <a:lstStyle/>
          <a:p>
            <a:r>
              <a:t>18-19世纪的科学家</a:t>
            </a:r>
          </a:p>
        </p:txBody>
      </p:sp>
      <p:sp>
        <p:nvSpPr>
          <p:cNvPr id="182"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83"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1777－1851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奥斯特</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1778－1829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戴维</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职业化学家</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化学家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1791－1867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法拉第</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私人助手、职业实验员</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1796－1832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卡诺</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军事工程师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自然哲学家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1797－1875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赖尔</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地质学家</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本讲要目"/>
          <p:cNvSpPr txBox="1">
            <a:spLocks noGrp="1"/>
          </p:cNvSpPr>
          <p:nvPr>
            <p:ph type="title"/>
          </p:nvPr>
        </p:nvSpPr>
        <p:spPr>
          <a:prstGeom prst="rect">
            <a:avLst/>
          </a:prstGeom>
        </p:spPr>
        <p:txBody>
          <a:bodyPr/>
          <a:lstStyle/>
          <a:p>
            <a:r>
              <a:t>本讲要目</a:t>
            </a:r>
          </a:p>
        </p:txBody>
      </p:sp>
      <p:sp>
        <p:nvSpPr>
          <p:cNvPr id="123" name="科学家社会角色的确立…"/>
          <p:cNvSpPr txBox="1">
            <a:spLocks noGrp="1"/>
          </p:cNvSpPr>
          <p:nvPr>
            <p:ph type="body" idx="1"/>
          </p:nvPr>
        </p:nvSpPr>
        <p:spPr>
          <a:prstGeom prst="rect">
            <a:avLst/>
          </a:prstGeom>
        </p:spPr>
        <p:txBody>
          <a:bodyPr/>
          <a:lstStyle/>
          <a:p>
            <a:pPr marL="346242" indent="-346242" defTabSz="457200">
              <a:lnSpc>
                <a:spcPct val="150000"/>
              </a:lnSpc>
              <a:spcBef>
                <a:spcPts val="0"/>
              </a:spcBef>
              <a:buBlip>
                <a:blip r:embed="rId2"/>
              </a:buBlip>
              <a:defRPr sz="4000">
                <a:solidFill>
                  <a:srgbClr val="000000"/>
                </a:solidFill>
              </a:defRPr>
            </a:pPr>
            <a:r>
              <a:t>科学家社会角色的确立</a:t>
            </a:r>
            <a:endParaRPr sz="2400"/>
          </a:p>
          <a:p>
            <a:pPr marL="346242" indent="-346242" defTabSz="457200">
              <a:lnSpc>
                <a:spcPct val="150000"/>
              </a:lnSpc>
              <a:spcBef>
                <a:spcPts val="0"/>
              </a:spcBef>
              <a:buBlip>
                <a:blip r:embed="rId2"/>
              </a:buBlip>
              <a:defRPr sz="4000">
                <a:solidFill>
                  <a:srgbClr val="000000"/>
                </a:solidFill>
              </a:defRPr>
            </a:pPr>
            <a:r>
              <a:t>科学研究事业的组织化</a:t>
            </a:r>
            <a:endParaRPr sz="2400"/>
          </a:p>
          <a:p>
            <a:pPr marL="346242" indent="-346242" defTabSz="457200">
              <a:lnSpc>
                <a:spcPct val="150000"/>
              </a:lnSpc>
              <a:spcBef>
                <a:spcPts val="0"/>
              </a:spcBef>
              <a:buBlip>
                <a:blip r:embed="rId2"/>
              </a:buBlip>
              <a:defRPr sz="4000">
                <a:solidFill>
                  <a:srgbClr val="000000"/>
                </a:solidFill>
              </a:defRPr>
            </a:pPr>
            <a:r>
              <a:t>科学强国的兴衰</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18-19世纪的科学家"/>
          <p:cNvSpPr txBox="1">
            <a:spLocks noGrp="1"/>
          </p:cNvSpPr>
          <p:nvPr>
            <p:ph type="title"/>
          </p:nvPr>
        </p:nvSpPr>
        <p:spPr>
          <a:prstGeom prst="rect">
            <a:avLst/>
          </a:prstGeom>
        </p:spPr>
        <p:txBody>
          <a:bodyPr/>
          <a:lstStyle/>
          <a:p>
            <a:r>
              <a:t>18-19世纪的科学家</a:t>
            </a:r>
          </a:p>
        </p:txBody>
      </p:sp>
      <p:sp>
        <p:nvSpPr>
          <p:cNvPr id="186" name="连按此项以编辑"/>
          <p:cNvSpPr txBox="1">
            <a:spLocks noGrp="1"/>
          </p:cNvSpPr>
          <p:nvPr>
            <p:ph type="body" idx="1"/>
          </p:nvPr>
        </p:nvSpPr>
        <p:spPr>
          <a:prstGeom prst="rect">
            <a:avLst/>
          </a:prstGeom>
        </p:spPr>
        <p:txBody>
          <a:bodyPr/>
          <a:lstStyle/>
          <a:p>
            <a:pPr>
              <a:buBlip>
                <a:blip r:embed="rId2"/>
              </a:buBlip>
            </a:pPr>
            <a:endParaRPr/>
          </a:p>
        </p:txBody>
      </p:sp>
      <p:graphicFrame>
        <p:nvGraphicFramePr>
          <p:cNvPr id="187" name="表格"/>
          <p:cNvGraphicFramePr/>
          <p:nvPr/>
        </p:nvGraphicFramePr>
        <p:xfrm>
          <a:off x="1474936" y="2984500"/>
          <a:ext cx="10067628" cy="5524500"/>
        </p:xfrm>
        <a:graphic>
          <a:graphicData uri="http://schemas.openxmlformats.org/drawingml/2006/table">
            <a:tbl>
              <a:tblPr>
                <a:tableStyleId>{4C3C2611-4C71-4FC5-86AE-919BDF0F9419}</a:tableStyleId>
              </a:tblPr>
              <a:tblGrid>
                <a:gridCol w="2513731">
                  <a:extLst>
                    <a:ext uri="{9D8B030D-6E8A-4147-A177-3AD203B41FA5}">
                      <a16:colId xmlns:a16="http://schemas.microsoft.com/office/drawing/2014/main" val="20000"/>
                    </a:ext>
                  </a:extLst>
                </a:gridCol>
                <a:gridCol w="2513731">
                  <a:extLst>
                    <a:ext uri="{9D8B030D-6E8A-4147-A177-3AD203B41FA5}">
                      <a16:colId xmlns:a16="http://schemas.microsoft.com/office/drawing/2014/main" val="20001"/>
                    </a:ext>
                  </a:extLst>
                </a:gridCol>
                <a:gridCol w="2513731">
                  <a:extLst>
                    <a:ext uri="{9D8B030D-6E8A-4147-A177-3AD203B41FA5}">
                      <a16:colId xmlns:a16="http://schemas.microsoft.com/office/drawing/2014/main" val="20002"/>
                    </a:ext>
                  </a:extLst>
                </a:gridCol>
                <a:gridCol w="2513731">
                  <a:extLst>
                    <a:ext uri="{9D8B030D-6E8A-4147-A177-3AD203B41FA5}">
                      <a16:colId xmlns:a16="http://schemas.microsoft.com/office/drawing/2014/main" val="20003"/>
                    </a:ext>
                  </a:extLst>
                </a:gridCol>
              </a:tblGrid>
              <a:tr h="918633">
                <a:tc>
                  <a:txBody>
                    <a:bodyPr/>
                    <a:lstStyle/>
                    <a:p>
                      <a:pPr>
                        <a:defRPr>
                          <a:solidFill>
                            <a:srgbClr val="000000"/>
                          </a:solidFill>
                        </a:defRPr>
                      </a:pPr>
                      <a:r>
                        <a:rPr sz="2600">
                          <a:solidFill>
                            <a:srgbClr val="3E231A"/>
                          </a:solidFill>
                          <a:latin typeface="华文楷体"/>
                          <a:ea typeface="华文楷体"/>
                          <a:cs typeface="华文楷体"/>
                          <a:sym typeface="华文楷体"/>
                        </a:rPr>
                        <a:t>年代</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姓名</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社会角色</a:t>
                      </a:r>
                    </a:p>
                  </a:txBody>
                  <a:tcPr marL="50800" marR="50800" marT="50800" marB="50800" anchor="ctr" horzOverflow="overflow"/>
                </a:tc>
                <a:tc>
                  <a:txBody>
                    <a:bodyPr/>
                    <a:lstStyle/>
                    <a:p>
                      <a:pPr>
                        <a:defRPr>
                          <a:solidFill>
                            <a:srgbClr val="000000"/>
                          </a:solidFill>
                        </a:defRPr>
                      </a:pPr>
                      <a:r>
                        <a:rPr sz="2600">
                          <a:solidFill>
                            <a:srgbClr val="3E231A"/>
                          </a:solidFill>
                          <a:latin typeface="华文楷体"/>
                          <a:ea typeface="华文楷体"/>
                          <a:cs typeface="华文楷体"/>
                          <a:sym typeface="华文楷体"/>
                        </a:rPr>
                        <a:t>自我认同</a:t>
                      </a:r>
                    </a:p>
                  </a:txBody>
                  <a:tcPr marL="50800" marR="50800" marT="50800" marB="50800" anchor="ctr" horzOverflow="overflow"/>
                </a:tc>
                <a:extLst>
                  <a:ext uri="{0D108BD9-81ED-4DB2-BD59-A6C34878D82A}">
                    <a16:rowId xmlns:a16="http://schemas.microsoft.com/office/drawing/2014/main" val="10000"/>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1800－1882</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维勒</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化学家</a:t>
                      </a:r>
                      <a:r>
                        <a:rPr sz="1200"/>
                        <a:t> </a:t>
                      </a:r>
                    </a:p>
                  </a:txBody>
                  <a:tcPr marL="50800" marR="50800" marT="50800" marB="50800" anchor="ctr" horzOverflow="overflow"/>
                </a:tc>
                <a:extLst>
                  <a:ext uri="{0D108BD9-81ED-4DB2-BD59-A6C34878D82A}">
                    <a16:rowId xmlns:a16="http://schemas.microsoft.com/office/drawing/2014/main" val="10001"/>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1803－1873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李比希</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化学家</a:t>
                      </a:r>
                      <a:r>
                        <a:rPr sz="1200"/>
                        <a:t> </a:t>
                      </a:r>
                    </a:p>
                  </a:txBody>
                  <a:tcPr marL="50800" marR="50800" marT="50800" marB="50800" anchor="ctr" horzOverflow="overflow"/>
                </a:tc>
                <a:extLst>
                  <a:ext uri="{0D108BD9-81ED-4DB2-BD59-A6C34878D82A}">
                    <a16:rowId xmlns:a16="http://schemas.microsoft.com/office/drawing/2014/main" val="10002"/>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1804－1881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施莱登</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律师、大学教授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植物学家</a:t>
                      </a:r>
                      <a:r>
                        <a:rPr sz="1200"/>
                        <a:t> </a:t>
                      </a:r>
                    </a:p>
                  </a:txBody>
                  <a:tcPr marL="50800" marR="50800" marT="50800" marB="50800" anchor="ctr" horzOverflow="overflow"/>
                </a:tc>
                <a:extLst>
                  <a:ext uri="{0D108BD9-81ED-4DB2-BD59-A6C34878D82A}">
                    <a16:rowId xmlns:a16="http://schemas.microsoft.com/office/drawing/2014/main" val="10003"/>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1809－1882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达尔文</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富二代、无业</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自然志家</a:t>
                      </a:r>
                      <a:r>
                        <a:rPr sz="1200"/>
                        <a:t> </a:t>
                      </a:r>
                    </a:p>
                  </a:txBody>
                  <a:tcPr marL="50800" marR="50800" marT="50800" marB="50800" anchor="ctr" horzOverflow="overflow"/>
                </a:tc>
                <a:extLst>
                  <a:ext uri="{0D108BD9-81ED-4DB2-BD59-A6C34878D82A}">
                    <a16:rowId xmlns:a16="http://schemas.microsoft.com/office/drawing/2014/main" val="10004"/>
                  </a:ext>
                </a:extLst>
              </a:tr>
              <a:tr h="918633">
                <a:tc>
                  <a:txBody>
                    <a:bodyPr/>
                    <a:lstStyle/>
                    <a:p>
                      <a:pPr algn="l" defTabSz="457200">
                        <a:lnSpc>
                          <a:spcPts val="6700"/>
                        </a:lnSpc>
                        <a:defRPr>
                          <a:solidFill>
                            <a:srgbClr val="000000"/>
                          </a:solidFill>
                        </a:defRPr>
                      </a:pPr>
                      <a:r>
                        <a:rPr sz="2933">
                          <a:latin typeface="华文楷体"/>
                          <a:ea typeface="华文楷体"/>
                          <a:cs typeface="华文楷体"/>
                          <a:sym typeface="华文楷体"/>
                        </a:rPr>
                        <a:t>1813－1878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伯纳尔</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店员、教授</a:t>
                      </a:r>
                      <a:r>
                        <a:rPr sz="1200"/>
                        <a:t> </a:t>
                      </a:r>
                    </a:p>
                  </a:txBody>
                  <a:tcPr marL="50800" marR="50800" marT="50800" marB="50800" anchor="ctr" horzOverflow="overflow"/>
                </a:tc>
                <a:tc>
                  <a:txBody>
                    <a:bodyPr/>
                    <a:lstStyle/>
                    <a:p>
                      <a:pPr algn="l" defTabSz="457200">
                        <a:lnSpc>
                          <a:spcPts val="6800"/>
                        </a:lnSpc>
                        <a:defRPr sz="2933">
                          <a:solidFill>
                            <a:srgbClr val="000000"/>
                          </a:solidFill>
                          <a:latin typeface="华文楷体"/>
                          <a:ea typeface="华文楷体"/>
                          <a:cs typeface="华文楷体"/>
                          <a:sym typeface="华文楷体"/>
                        </a:defRPr>
                      </a:pPr>
                      <a:r>
                        <a:t>医生</a:t>
                      </a:r>
                      <a:r>
                        <a:rPr sz="1200"/>
                        <a:t> </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科学活动的制度化"/>
          <p:cNvSpPr txBox="1">
            <a:spLocks noGrp="1"/>
          </p:cNvSpPr>
          <p:nvPr>
            <p:ph type="title"/>
          </p:nvPr>
        </p:nvSpPr>
        <p:spPr>
          <a:prstGeom prst="rect">
            <a:avLst/>
          </a:prstGeom>
        </p:spPr>
        <p:txBody>
          <a:bodyPr/>
          <a:lstStyle/>
          <a:p>
            <a:r>
              <a:t>科学活动的制度化</a:t>
            </a:r>
          </a:p>
        </p:txBody>
      </p:sp>
      <p:sp>
        <p:nvSpPr>
          <p:cNvPr id="190" name="作为汇集知识精英的大学，并不是现代科学的策源地。…"/>
          <p:cNvSpPr txBox="1">
            <a:spLocks noGrp="1"/>
          </p:cNvSpPr>
          <p:nvPr>
            <p:ph type="body" idx="1"/>
          </p:nvPr>
        </p:nvSpPr>
        <p:spPr>
          <a:prstGeom prst="rect">
            <a:avLst/>
          </a:prstGeom>
        </p:spPr>
        <p:txBody>
          <a:bodyPr/>
          <a:lstStyle/>
          <a:p>
            <a:pPr marL="385816" indent="-385816" defTabSz="411479">
              <a:lnSpc>
                <a:spcPct val="120000"/>
              </a:lnSpc>
              <a:spcBef>
                <a:spcPts val="0"/>
              </a:spcBef>
              <a:buBlip>
                <a:blip r:embed="rId2"/>
              </a:buBlip>
              <a:defRPr sz="3120">
                <a:solidFill>
                  <a:srgbClr val="000000"/>
                </a:solidFill>
              </a:defRPr>
            </a:pPr>
            <a:r>
              <a:t>作为汇集知识精英的大学，并不是现代科学的策源地。</a:t>
            </a:r>
            <a:endParaRPr sz="1079"/>
          </a:p>
          <a:p>
            <a:pPr marL="749363" lvl="1" indent="-326453" defTabSz="411479">
              <a:lnSpc>
                <a:spcPct val="120000"/>
              </a:lnSpc>
              <a:spcBef>
                <a:spcPts val="0"/>
              </a:spcBef>
              <a:buBlip>
                <a:blip r:embed="rId2"/>
              </a:buBlip>
              <a:defRPr sz="2639">
                <a:solidFill>
                  <a:srgbClr val="000000"/>
                </a:solidFill>
              </a:defRPr>
            </a:pPr>
            <a:r>
              <a:t>大学里自然哲学教授职位很少、地位很低</a:t>
            </a:r>
            <a:endParaRPr sz="1079"/>
          </a:p>
          <a:p>
            <a:pPr marL="749363" lvl="1" indent="-326453" defTabSz="411479">
              <a:lnSpc>
                <a:spcPct val="120000"/>
              </a:lnSpc>
              <a:spcBef>
                <a:spcPts val="0"/>
              </a:spcBef>
              <a:buBlip>
                <a:blip r:embed="rId2"/>
              </a:buBlip>
              <a:defRPr sz="2639">
                <a:solidFill>
                  <a:srgbClr val="000000"/>
                </a:solidFill>
              </a:defRPr>
            </a:pPr>
            <a:r>
              <a:t>大学是保守势力的大本营，容不下科学革命家。科学革命的先驱者，大多散布在民间，从事各种各样的职业</a:t>
            </a:r>
            <a:endParaRPr sz="1079"/>
          </a:p>
          <a:p>
            <a:pPr marL="385816" indent="-385816" defTabSz="411479">
              <a:lnSpc>
                <a:spcPct val="120000"/>
              </a:lnSpc>
              <a:spcBef>
                <a:spcPts val="0"/>
              </a:spcBef>
              <a:buBlip>
                <a:blip r:embed="rId2"/>
              </a:buBlip>
              <a:defRPr sz="3120">
                <a:solidFill>
                  <a:srgbClr val="000000"/>
                </a:solidFill>
              </a:defRPr>
            </a:pPr>
            <a:r>
              <a:t>1600－1850年间，</a:t>
            </a:r>
            <a:r>
              <a:rPr>
                <a:solidFill>
                  <a:srgbClr val="FF2600"/>
                </a:solidFill>
              </a:rPr>
              <a:t>学会、学院是科学活动的中心</a:t>
            </a:r>
            <a:r>
              <a:t>，科学研究的业余化、非职业化</a:t>
            </a:r>
            <a:endParaRPr sz="1079"/>
          </a:p>
          <a:p>
            <a:pPr marL="385816" indent="-385816" defTabSz="411479">
              <a:lnSpc>
                <a:spcPct val="120000"/>
              </a:lnSpc>
              <a:spcBef>
                <a:spcPts val="0"/>
              </a:spcBef>
              <a:buBlip>
                <a:blip r:embed="rId2"/>
              </a:buBlip>
              <a:defRPr sz="3120">
                <a:solidFill>
                  <a:srgbClr val="000000"/>
                </a:solidFill>
              </a:defRPr>
            </a:pPr>
            <a:r>
              <a:t>19世纪中叶开始，大学重新成为科学精英的汇集之地，大学教授同时承担科研和教学双重任务，</a:t>
            </a:r>
            <a:r>
              <a:rPr>
                <a:solidFill>
                  <a:srgbClr val="FF2600"/>
                </a:solidFill>
              </a:rPr>
              <a:t>研究性大学出现</a:t>
            </a:r>
            <a:endParaRPr sz="1079"/>
          </a:p>
          <a:p>
            <a:pPr marL="385816" indent="-385816" defTabSz="411479">
              <a:lnSpc>
                <a:spcPct val="120000"/>
              </a:lnSpc>
              <a:spcBef>
                <a:spcPts val="0"/>
              </a:spcBef>
              <a:buBlip>
                <a:blip r:embed="rId2"/>
              </a:buBlip>
              <a:defRPr sz="3120">
                <a:solidFill>
                  <a:srgbClr val="000000"/>
                </a:solidFill>
              </a:defRPr>
            </a:pPr>
            <a:r>
              <a:t>20世纪，工业界、政府、基金会大量投入经费支持科学研究，科学的职业化彻底完成</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科学的组织化"/>
          <p:cNvSpPr txBox="1">
            <a:spLocks noGrp="1"/>
          </p:cNvSpPr>
          <p:nvPr>
            <p:ph type="title"/>
          </p:nvPr>
        </p:nvSpPr>
        <p:spPr>
          <a:prstGeom prst="rect">
            <a:avLst/>
          </a:prstGeom>
        </p:spPr>
        <p:txBody>
          <a:bodyPr/>
          <a:lstStyle/>
          <a:p>
            <a:r>
              <a:t>科学的组织化</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科学活动的组织化"/>
          <p:cNvSpPr txBox="1">
            <a:spLocks noGrp="1"/>
          </p:cNvSpPr>
          <p:nvPr>
            <p:ph type="title"/>
          </p:nvPr>
        </p:nvSpPr>
        <p:spPr>
          <a:prstGeom prst="rect">
            <a:avLst/>
          </a:prstGeom>
        </p:spPr>
        <p:txBody>
          <a:bodyPr/>
          <a:lstStyle/>
          <a:p>
            <a:r>
              <a:t>科学活动的组织化</a:t>
            </a:r>
          </a:p>
        </p:txBody>
      </p:sp>
      <p:sp>
        <p:nvSpPr>
          <p:cNvPr id="195" name="实验科学需要资金支持…"/>
          <p:cNvSpPr txBox="1">
            <a:spLocks noGrp="1"/>
          </p:cNvSpPr>
          <p:nvPr>
            <p:ph type="body" idx="1"/>
          </p:nvPr>
        </p:nvSpPr>
        <p:spPr>
          <a:prstGeom prst="rect">
            <a:avLst/>
          </a:prstGeom>
        </p:spPr>
        <p:txBody>
          <a:bodyPr/>
          <a:lstStyle/>
          <a:p>
            <a:pPr marL="402963" indent="-402963" defTabSz="429768">
              <a:lnSpc>
                <a:spcPct val="120000"/>
              </a:lnSpc>
              <a:spcBef>
                <a:spcPts val="0"/>
              </a:spcBef>
              <a:buBlip>
                <a:blip r:embed="rId2"/>
              </a:buBlip>
              <a:defRPr sz="3258">
                <a:solidFill>
                  <a:srgbClr val="000000"/>
                </a:solidFill>
              </a:defRPr>
            </a:pPr>
            <a:r>
              <a:t>实验科学需要资金支持</a:t>
            </a:r>
            <a:endParaRPr sz="1128"/>
          </a:p>
          <a:p>
            <a:pPr marL="402963" indent="-402963" defTabSz="429768">
              <a:lnSpc>
                <a:spcPct val="120000"/>
              </a:lnSpc>
              <a:spcBef>
                <a:spcPts val="0"/>
              </a:spcBef>
              <a:buBlip>
                <a:blip r:embed="rId2"/>
              </a:buBlip>
              <a:defRPr sz="3258">
                <a:solidFill>
                  <a:srgbClr val="000000"/>
                </a:solidFill>
              </a:defRPr>
            </a:pPr>
            <a:r>
              <a:t>16－17世纪的主要资助方式：宫廷资助</a:t>
            </a:r>
            <a:endParaRPr sz="1128"/>
          </a:p>
          <a:p>
            <a:pPr marL="402963" indent="-402963" defTabSz="429768">
              <a:lnSpc>
                <a:spcPct val="120000"/>
              </a:lnSpc>
              <a:spcBef>
                <a:spcPts val="0"/>
              </a:spcBef>
              <a:buBlip>
                <a:blip r:embed="rId2"/>
              </a:buBlip>
              <a:defRPr sz="3258">
                <a:solidFill>
                  <a:srgbClr val="000000"/>
                </a:solidFill>
              </a:defRPr>
            </a:pPr>
            <a:r>
              <a:t>1560年意大利人波尔塔（1535－1615）创立“自然秘密研究会”，不久指为巫术团体被取缔</a:t>
            </a:r>
            <a:endParaRPr sz="1128"/>
          </a:p>
          <a:p>
            <a:pPr marL="402963" indent="-402963" defTabSz="429768">
              <a:lnSpc>
                <a:spcPct val="120000"/>
              </a:lnSpc>
              <a:spcBef>
                <a:spcPts val="0"/>
              </a:spcBef>
              <a:buBlip>
                <a:blip r:embed="rId2"/>
              </a:buBlip>
              <a:defRPr sz="3258">
                <a:solidFill>
                  <a:srgbClr val="000000"/>
                </a:solidFill>
              </a:defRPr>
            </a:pPr>
            <a:r>
              <a:t>1603年在罗马成立林琴（Lincei，山猫、猞猁、锐眼）学院，伽利略为重要成员，1630年因赞助人去世而解散</a:t>
            </a:r>
            <a:endParaRPr sz="1128"/>
          </a:p>
          <a:p>
            <a:pPr marL="402963" indent="-402963" defTabSz="429768">
              <a:lnSpc>
                <a:spcPct val="120000"/>
              </a:lnSpc>
              <a:spcBef>
                <a:spcPts val="0"/>
              </a:spcBef>
              <a:buBlip>
                <a:blip r:embed="rId2"/>
              </a:buBlip>
              <a:defRPr sz="3258">
                <a:solidFill>
                  <a:srgbClr val="000000"/>
                </a:solidFill>
              </a:defRPr>
            </a:pPr>
            <a:r>
              <a:t>1657年佛罗伦萨成立“实验（Cimento，齐曼托、西芒托）学社”，伽利略的学生托里拆利和维维安尼是发起人。1667年赞助人美第奇家族不再赞助，遂解散。</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图像" descr="图像"/>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724650" y="855834"/>
            <a:ext cx="5729153" cy="8490805"/>
          </a:xfrm>
          <a:prstGeom prst="rect">
            <a:avLst/>
          </a:prstGeom>
        </p:spPr>
      </p:pic>
      <p:sp>
        <p:nvSpPr>
          <p:cNvPr id="198" name="山猫学社"/>
          <p:cNvSpPr txBox="1">
            <a:spLocks noGrp="1"/>
          </p:cNvSpPr>
          <p:nvPr>
            <p:ph type="title"/>
          </p:nvPr>
        </p:nvSpPr>
        <p:spPr>
          <a:prstGeom prst="rect">
            <a:avLst/>
          </a:prstGeom>
        </p:spPr>
        <p:txBody>
          <a:bodyPr/>
          <a:lstStyle/>
          <a:p>
            <a:r>
              <a:t>山猫学社</a:t>
            </a:r>
          </a:p>
        </p:txBody>
      </p:sp>
      <p:sp>
        <p:nvSpPr>
          <p:cNvPr id="199" name="连按此项以编辑"/>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皇家学会"/>
          <p:cNvSpPr txBox="1">
            <a:spLocks noGrp="1"/>
          </p:cNvSpPr>
          <p:nvPr>
            <p:ph type="title"/>
          </p:nvPr>
        </p:nvSpPr>
        <p:spPr>
          <a:prstGeom prst="rect">
            <a:avLst/>
          </a:prstGeom>
        </p:spPr>
        <p:txBody>
          <a:bodyPr/>
          <a:lstStyle/>
          <a:p>
            <a:r>
              <a:t>皇家学会</a:t>
            </a:r>
          </a:p>
        </p:txBody>
      </p:sp>
      <p:sp>
        <p:nvSpPr>
          <p:cNvPr id="202" name="无形学院（Invisible College）…"/>
          <p:cNvSpPr txBox="1">
            <a:spLocks noGrp="1"/>
          </p:cNvSpPr>
          <p:nvPr>
            <p:ph type="body" idx="1"/>
          </p:nvPr>
        </p:nvSpPr>
        <p:spPr>
          <a:prstGeom prst="rect">
            <a:avLst/>
          </a:prstGeom>
        </p:spPr>
        <p:txBody>
          <a:bodyPr/>
          <a:lstStyle/>
          <a:p>
            <a:pPr marL="451104" indent="-451104" defTabSz="560831">
              <a:spcBef>
                <a:spcPts val="2800"/>
              </a:spcBef>
              <a:buBlip>
                <a:blip r:embed="rId2"/>
              </a:buBlip>
              <a:defRPr sz="3648"/>
            </a:pPr>
            <a:r>
              <a:t>无形学院（Invisible College）</a:t>
            </a:r>
          </a:p>
          <a:p>
            <a:pPr marL="451104" indent="-451104" defTabSz="560831">
              <a:spcBef>
                <a:spcPts val="2800"/>
              </a:spcBef>
              <a:buBlip>
                <a:blip r:embed="rId2"/>
              </a:buBlip>
              <a:defRPr sz="3648"/>
            </a:pPr>
            <a:r>
              <a:t>1645年开始，每周在伦敦聚会讨论自然问题，成员有</a:t>
            </a:r>
          </a:p>
          <a:p>
            <a:pPr marL="902208" lvl="1" indent="-451104" defTabSz="560831">
              <a:spcBef>
                <a:spcPts val="2800"/>
              </a:spcBef>
              <a:buBlip>
                <a:blip r:embed="rId2"/>
              </a:buBlip>
              <a:defRPr sz="3648"/>
            </a:pPr>
            <a:r>
              <a:t>威尔金斯（John Wilkins, 1614-1672）天文学</a:t>
            </a:r>
          </a:p>
          <a:p>
            <a:pPr marL="902208" lvl="1" indent="-451104" defTabSz="560831">
              <a:spcBef>
                <a:spcPts val="2800"/>
              </a:spcBef>
              <a:buBlip>
                <a:blip r:embed="rId2"/>
              </a:buBlip>
              <a:defRPr sz="3648"/>
            </a:pPr>
            <a:r>
              <a:t>沃利斯（John Wallis, 1616-1703）数学家</a:t>
            </a:r>
          </a:p>
          <a:p>
            <a:pPr marL="902208" lvl="1" indent="-451104" defTabSz="560831">
              <a:spcBef>
                <a:spcPts val="2800"/>
              </a:spcBef>
              <a:buBlip>
                <a:blip r:embed="rId2"/>
              </a:buBlip>
              <a:defRPr sz="3648"/>
            </a:pPr>
            <a:r>
              <a:t>波义耳（Robert Boyle, 1627-1691）化学家</a:t>
            </a:r>
          </a:p>
          <a:p>
            <a:pPr marL="902208" lvl="1" indent="-451104" defTabSz="560831">
              <a:spcBef>
                <a:spcPts val="2800"/>
              </a:spcBef>
              <a:buBlip>
                <a:blip r:embed="rId2"/>
              </a:buBlip>
              <a:defRPr sz="3648"/>
            </a:pPr>
            <a:r>
              <a:t>雷恩（Christopher Wren, 1632-1723）建筑师</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皇家学会"/>
          <p:cNvSpPr txBox="1">
            <a:spLocks noGrp="1"/>
          </p:cNvSpPr>
          <p:nvPr>
            <p:ph type="title"/>
          </p:nvPr>
        </p:nvSpPr>
        <p:spPr>
          <a:prstGeom prst="rect">
            <a:avLst/>
          </a:prstGeom>
        </p:spPr>
        <p:txBody>
          <a:bodyPr/>
          <a:lstStyle/>
          <a:p>
            <a:r>
              <a:t>皇家学会</a:t>
            </a:r>
          </a:p>
        </p:txBody>
      </p:sp>
      <p:sp>
        <p:nvSpPr>
          <p:cNvPr id="205" name="1662年7月12日，查理二世正式批准成立“以促进自然知识为宗旨的皇家学会”（the Royal Society of London for the Improvement of Natural Knowledge）…"/>
          <p:cNvSpPr txBox="1">
            <a:spLocks noGrp="1"/>
          </p:cNvSpPr>
          <p:nvPr>
            <p:ph type="body" idx="1"/>
          </p:nvPr>
        </p:nvSpPr>
        <p:spPr>
          <a:prstGeom prst="rect">
            <a:avLst/>
          </a:prstGeom>
        </p:spPr>
        <p:txBody>
          <a:bodyPr/>
          <a:lstStyle/>
          <a:p>
            <a:pPr marL="427609" indent="-427609" defTabSz="531622">
              <a:spcBef>
                <a:spcPts val="2700"/>
              </a:spcBef>
              <a:buBlip>
                <a:blip r:embed="rId2"/>
              </a:buBlip>
              <a:defRPr sz="3458"/>
            </a:pPr>
            <a:r>
              <a:t>1662年7月12日，查理二世正式批准成立“以促进自然知识为宗旨的皇家学会”（the Royal Society of London for the Improvement of Natural Knowledge）</a:t>
            </a:r>
          </a:p>
          <a:p>
            <a:pPr marL="427609" indent="-427609" defTabSz="531622">
              <a:spcBef>
                <a:spcPts val="2700"/>
              </a:spcBef>
              <a:buBlip>
                <a:blip r:embed="rId2"/>
              </a:buBlip>
              <a:defRPr sz="3458"/>
            </a:pPr>
            <a:r>
              <a:t>布龙克尔勋爵（Lord Brouncker, 1620-1684）为第一任会长</a:t>
            </a:r>
          </a:p>
          <a:p>
            <a:pPr marL="427609" indent="-427609" defTabSz="531622">
              <a:spcBef>
                <a:spcPts val="2700"/>
              </a:spcBef>
              <a:buBlip>
                <a:blip r:embed="rId2"/>
              </a:buBlip>
              <a:defRPr sz="3458"/>
            </a:pPr>
            <a:r>
              <a:t>威尔金斯与奥尔登堡（Henry Oldenburg, 1619-1677）为学会秘书</a:t>
            </a:r>
          </a:p>
          <a:p>
            <a:pPr marL="427609" indent="-427609" defTabSz="531622">
              <a:spcBef>
                <a:spcPts val="2700"/>
              </a:spcBef>
              <a:buBlip>
                <a:blip r:embed="rId2"/>
              </a:buBlip>
              <a:defRPr sz="3458"/>
            </a:pPr>
            <a:r>
              <a:t>胡克（Robert Hooke, 1635-1703）为学会实验总监</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皇家学会"/>
          <p:cNvSpPr txBox="1">
            <a:spLocks noGrp="1"/>
          </p:cNvSpPr>
          <p:nvPr>
            <p:ph type="title"/>
          </p:nvPr>
        </p:nvSpPr>
        <p:spPr>
          <a:prstGeom prst="rect">
            <a:avLst/>
          </a:prstGeom>
        </p:spPr>
        <p:txBody>
          <a:bodyPr/>
          <a:lstStyle/>
          <a:p>
            <a:r>
              <a:t>皇家学会</a:t>
            </a:r>
          </a:p>
        </p:txBody>
      </p:sp>
      <p:sp>
        <p:nvSpPr>
          <p:cNvPr id="208" name="胡克起草的学会章程：…"/>
          <p:cNvSpPr txBox="1">
            <a:spLocks noGrp="1"/>
          </p:cNvSpPr>
          <p:nvPr>
            <p:ph type="body" idx="1"/>
          </p:nvPr>
        </p:nvSpPr>
        <p:spPr>
          <a:prstGeom prst="rect">
            <a:avLst/>
          </a:prstGeom>
        </p:spPr>
        <p:txBody>
          <a:bodyPr/>
          <a:lstStyle/>
          <a:p>
            <a:pPr>
              <a:buBlip>
                <a:blip r:embed="rId2"/>
              </a:buBlip>
            </a:pPr>
            <a:r>
              <a:t>胡克起草的学会章程：</a:t>
            </a:r>
          </a:p>
          <a:p>
            <a:pPr lvl="1">
              <a:buBlip>
                <a:blip r:embed="rId2"/>
              </a:buBlip>
            </a:pPr>
            <a:r>
              <a:t>皇家学会的任务和宗旨是</a:t>
            </a:r>
            <a:r>
              <a:rPr>
                <a:solidFill>
                  <a:srgbClr val="FF2600"/>
                </a:solidFill>
              </a:rPr>
              <a:t>增进关于自然事物的知识，和一切有用的技艺</a:t>
            </a:r>
            <a:r>
              <a:t>、制造业、机械作业、引擎和用实验从事发明（神学、形而上学、道德政治、文法、修辞学或逻辑，则不去插手）……编成一个完整而踏实的哲学体系，来解决自然界的或者技艺所引起的一切现象，并将事物原因的理智解释记录下来。</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皇家学会史首页.jpg" descr="皇家学会史首页.jpg"/>
          <p:cNvPicPr>
            <a:picLocks noGrp="1"/>
          </p:cNvPicPr>
          <p:nvPr>
            <p:ph type="pic" idx="21"/>
          </p:nvPr>
        </p:nvPicPr>
        <p:blipFill>
          <a:blip r:embed="rId2" cstate="email">
            <a:extLst>
              <a:ext uri="{28A0092B-C50C-407E-A947-70E740481C1C}">
                <a14:useLocalDpi xmlns:a14="http://schemas.microsoft.com/office/drawing/2010/main"/>
              </a:ext>
            </a:extLst>
          </a:blip>
          <a:stretch>
            <a:fillRect/>
          </a:stretch>
        </p:blipFill>
        <p:spPr>
          <a:xfrm>
            <a:off x="6084267" y="43945"/>
            <a:ext cx="6635308" cy="9842653"/>
          </a:xfrm>
          <a:prstGeom prst="rect">
            <a:avLst/>
          </a:prstGeom>
        </p:spPr>
      </p:pic>
      <p:sp>
        <p:nvSpPr>
          <p:cNvPr id="211" name="皇家学会史扉页"/>
          <p:cNvSpPr txBox="1">
            <a:spLocks noGrp="1"/>
          </p:cNvSpPr>
          <p:nvPr>
            <p:ph type="title"/>
          </p:nvPr>
        </p:nvSpPr>
        <p:spPr>
          <a:xfrm>
            <a:off x="965200" y="1397000"/>
            <a:ext cx="5055692" cy="2394554"/>
          </a:xfrm>
          <a:prstGeom prst="rect">
            <a:avLst/>
          </a:prstGeom>
        </p:spPr>
        <p:txBody>
          <a:bodyPr/>
          <a:lstStyle/>
          <a:p>
            <a:r>
              <a:t>皇家学会史扉页</a:t>
            </a:r>
          </a:p>
        </p:txBody>
      </p:sp>
      <p:sp>
        <p:nvSpPr>
          <p:cNvPr id="212" name="左起：布龙克尔、查理二世、培根"/>
          <p:cNvSpPr txBox="1">
            <a:spLocks noGrp="1"/>
          </p:cNvSpPr>
          <p:nvPr>
            <p:ph type="body" sz="quarter" idx="1"/>
          </p:nvPr>
        </p:nvSpPr>
        <p:spPr>
          <a:xfrm>
            <a:off x="965200" y="4582081"/>
            <a:ext cx="5055692" cy="3799919"/>
          </a:xfrm>
          <a:prstGeom prst="rect">
            <a:avLst/>
          </a:prstGeom>
        </p:spPr>
        <p:txBody>
          <a:bodyPr/>
          <a:lstStyle/>
          <a:p>
            <a:r>
              <a:t>左起：布龙克尔、查理二世、培根</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皇家学会"/>
          <p:cNvSpPr txBox="1">
            <a:spLocks noGrp="1"/>
          </p:cNvSpPr>
          <p:nvPr>
            <p:ph type="title"/>
          </p:nvPr>
        </p:nvSpPr>
        <p:spPr>
          <a:prstGeom prst="rect">
            <a:avLst/>
          </a:prstGeom>
        </p:spPr>
        <p:txBody>
          <a:bodyPr/>
          <a:lstStyle/>
          <a:p>
            <a:r>
              <a:t>皇家学会</a:t>
            </a:r>
          </a:p>
        </p:txBody>
      </p:sp>
      <p:sp>
        <p:nvSpPr>
          <p:cNvPr id="215" name="独立社团，不对政府负责…"/>
          <p:cNvSpPr txBox="1">
            <a:spLocks noGrp="1"/>
          </p:cNvSpPr>
          <p:nvPr>
            <p:ph type="body" idx="1"/>
          </p:nvPr>
        </p:nvSpPr>
        <p:spPr>
          <a:prstGeom prst="rect">
            <a:avLst/>
          </a:prstGeom>
        </p:spPr>
        <p:txBody>
          <a:bodyPr/>
          <a:lstStyle/>
          <a:p>
            <a:pPr marL="422909" indent="-422909" defTabSz="525779">
              <a:spcBef>
                <a:spcPts val="2700"/>
              </a:spcBef>
              <a:buBlip>
                <a:blip r:embed="rId2"/>
              </a:buBlip>
              <a:defRPr sz="3420"/>
            </a:pPr>
            <a:r>
              <a:t>独立社团，不对政府负责</a:t>
            </a:r>
          </a:p>
          <a:p>
            <a:pPr marL="422909" indent="-422909" defTabSz="525779">
              <a:spcBef>
                <a:spcPts val="2700"/>
              </a:spcBef>
              <a:buBlip>
                <a:blip r:embed="rId2"/>
              </a:buBlip>
              <a:defRPr sz="3420"/>
            </a:pPr>
            <a:r>
              <a:t>重视应用科学，早期研究课题包括</a:t>
            </a:r>
          </a:p>
          <a:p>
            <a:pPr marL="845819" lvl="1" indent="-422909" defTabSz="525779">
              <a:spcBef>
                <a:spcPts val="2700"/>
              </a:spcBef>
              <a:buBlip>
                <a:blip r:embed="rId2"/>
              </a:buBlip>
              <a:defRPr sz="3420"/>
            </a:pPr>
            <a:r>
              <a:t>用化学方法生产颜料</a:t>
            </a:r>
          </a:p>
          <a:p>
            <a:pPr marL="845819" lvl="1" indent="-422909" defTabSz="525779">
              <a:spcBef>
                <a:spcPts val="2700"/>
              </a:spcBef>
              <a:buBlip>
                <a:blip r:embed="rId2"/>
              </a:buBlip>
              <a:defRPr sz="3420"/>
            </a:pPr>
            <a:r>
              <a:t>焙烧锑看重量是否增加</a:t>
            </a:r>
          </a:p>
          <a:p>
            <a:pPr marL="845819" lvl="1" indent="-422909" defTabSz="525779">
              <a:spcBef>
                <a:spcPts val="2700"/>
              </a:spcBef>
              <a:buBlip>
                <a:blip r:embed="rId2"/>
              </a:buBlip>
              <a:defRPr sz="3420"/>
            </a:pPr>
            <a:r>
              <a:t>测量空气密度</a:t>
            </a:r>
          </a:p>
          <a:p>
            <a:pPr marL="845819" lvl="1" indent="-422909" defTabSz="525779">
              <a:spcBef>
                <a:spcPts val="2700"/>
              </a:spcBef>
              <a:buBlip>
                <a:blip r:embed="rId2"/>
              </a:buBlip>
              <a:defRPr sz="3420"/>
            </a:pPr>
            <a:r>
              <a:t>压缩水</a:t>
            </a:r>
          </a:p>
          <a:p>
            <a:pPr marL="845819" lvl="1" indent="-422909" defTabSz="525779">
              <a:spcBef>
                <a:spcPts val="2700"/>
              </a:spcBef>
              <a:buBlip>
                <a:blip r:embed="rId2"/>
              </a:buBlip>
              <a:defRPr sz="3420"/>
            </a:pPr>
            <a:r>
              <a:t>金属丝的致断负载</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理解科学的诸维度"/>
          <p:cNvSpPr txBox="1">
            <a:spLocks noGrp="1"/>
          </p:cNvSpPr>
          <p:nvPr>
            <p:ph type="title"/>
          </p:nvPr>
        </p:nvSpPr>
        <p:spPr>
          <a:prstGeom prst="rect">
            <a:avLst/>
          </a:prstGeom>
        </p:spPr>
        <p:txBody>
          <a:bodyPr/>
          <a:lstStyle/>
          <a:p>
            <a:r>
              <a:t>理解科学的诸维度</a:t>
            </a:r>
          </a:p>
        </p:txBody>
      </p:sp>
      <p:sp>
        <p:nvSpPr>
          <p:cNvPr id="126" name="科学作为知识体系…"/>
          <p:cNvSpPr txBox="1">
            <a:spLocks noGrp="1"/>
          </p:cNvSpPr>
          <p:nvPr>
            <p:ph type="body" idx="1"/>
          </p:nvPr>
        </p:nvSpPr>
        <p:spPr>
          <a:prstGeom prst="rect">
            <a:avLst/>
          </a:prstGeom>
        </p:spPr>
        <p:txBody>
          <a:bodyPr/>
          <a:lstStyle/>
          <a:p>
            <a:pPr marL="346242" indent="-346242" defTabSz="457200">
              <a:lnSpc>
                <a:spcPct val="150000"/>
              </a:lnSpc>
              <a:spcBef>
                <a:spcPts val="0"/>
              </a:spcBef>
              <a:buBlip>
                <a:blip r:embed="rId2"/>
              </a:buBlip>
              <a:defRPr sz="4000">
                <a:solidFill>
                  <a:srgbClr val="000000"/>
                </a:solidFill>
              </a:defRPr>
            </a:pPr>
            <a:r>
              <a:t>科学作为知识体系</a:t>
            </a:r>
          </a:p>
          <a:p>
            <a:pPr marL="346242" indent="-346242" defTabSz="457200">
              <a:lnSpc>
                <a:spcPct val="150000"/>
              </a:lnSpc>
              <a:spcBef>
                <a:spcPts val="0"/>
              </a:spcBef>
              <a:buBlip>
                <a:blip r:embed="rId2"/>
              </a:buBlip>
              <a:defRPr sz="4000">
                <a:solidFill>
                  <a:srgbClr val="000000"/>
                </a:solidFill>
              </a:defRPr>
            </a:pPr>
            <a:r>
              <a:t>科学作为研究方法</a:t>
            </a:r>
          </a:p>
          <a:p>
            <a:pPr marL="346242" indent="-346242" defTabSz="457200">
              <a:lnSpc>
                <a:spcPct val="150000"/>
              </a:lnSpc>
              <a:spcBef>
                <a:spcPts val="0"/>
              </a:spcBef>
              <a:buBlip>
                <a:blip r:embed="rId2"/>
              </a:buBlip>
              <a:defRPr sz="4000">
                <a:solidFill>
                  <a:srgbClr val="FF2600"/>
                </a:solidFill>
              </a:defRPr>
            </a:pPr>
            <a:r>
              <a:t>科学作为社会活动</a:t>
            </a:r>
          </a:p>
          <a:p>
            <a:pPr marL="346242" indent="-346242" defTabSz="457200">
              <a:lnSpc>
                <a:spcPct val="150000"/>
              </a:lnSpc>
              <a:spcBef>
                <a:spcPts val="0"/>
              </a:spcBef>
              <a:buBlip>
                <a:blip r:embed="rId2"/>
              </a:buBlip>
              <a:defRPr sz="4000">
                <a:solidFill>
                  <a:srgbClr val="000000"/>
                </a:solidFill>
              </a:defRPr>
            </a:pPr>
            <a:r>
              <a:t>科学作为物质力量</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皇家学会"/>
          <p:cNvSpPr txBox="1">
            <a:spLocks noGrp="1"/>
          </p:cNvSpPr>
          <p:nvPr>
            <p:ph type="title"/>
          </p:nvPr>
        </p:nvSpPr>
        <p:spPr>
          <a:prstGeom prst="rect">
            <a:avLst/>
          </a:prstGeom>
        </p:spPr>
        <p:txBody>
          <a:bodyPr/>
          <a:lstStyle/>
          <a:p>
            <a:r>
              <a:t>皇家学会</a:t>
            </a:r>
          </a:p>
        </p:txBody>
      </p:sp>
      <p:sp>
        <p:nvSpPr>
          <p:cNvPr id="218" name="胡克的实验…"/>
          <p:cNvSpPr txBox="1">
            <a:spLocks noGrp="1"/>
          </p:cNvSpPr>
          <p:nvPr>
            <p:ph type="body" idx="1"/>
          </p:nvPr>
        </p:nvSpPr>
        <p:spPr>
          <a:prstGeom prst="rect">
            <a:avLst/>
          </a:prstGeom>
        </p:spPr>
        <p:txBody>
          <a:bodyPr/>
          <a:lstStyle/>
          <a:p>
            <a:pPr marL="455802" indent="-455802" defTabSz="566674">
              <a:spcBef>
                <a:spcPts val="2900"/>
              </a:spcBef>
              <a:buBlip>
                <a:blip r:embed="rId2"/>
              </a:buBlip>
              <a:defRPr sz="3686"/>
            </a:pPr>
            <a:r>
              <a:t>胡克的实验</a:t>
            </a:r>
          </a:p>
          <a:p>
            <a:pPr marL="911605" lvl="1" indent="-455802" defTabSz="566674">
              <a:spcBef>
                <a:spcPts val="2900"/>
              </a:spcBef>
              <a:buBlip>
                <a:blip r:embed="rId2"/>
              </a:buBlip>
              <a:defRPr sz="3686"/>
            </a:pPr>
            <a:r>
              <a:t>测量重力是否随离地球中心的距离变化而变化 </a:t>
            </a:r>
          </a:p>
          <a:p>
            <a:pPr marL="911605" lvl="1" indent="-455802" defTabSz="566674">
              <a:spcBef>
                <a:spcPts val="2900"/>
              </a:spcBef>
              <a:buBlip>
                <a:blip r:embed="rId2"/>
              </a:buBlip>
              <a:defRPr sz="3686"/>
            </a:pPr>
            <a:r>
              <a:t>显微镜下的《显微图》</a:t>
            </a:r>
          </a:p>
          <a:p>
            <a:pPr marL="911605" lvl="1" indent="-455802" defTabSz="566674">
              <a:spcBef>
                <a:spcPts val="2900"/>
              </a:spcBef>
              <a:buBlip>
                <a:blip r:embed="rId2"/>
              </a:buBlip>
              <a:defRPr sz="3686"/>
            </a:pPr>
            <a:r>
              <a:t>空气泵实验</a:t>
            </a:r>
          </a:p>
          <a:p>
            <a:pPr marL="455802" indent="-455802" defTabSz="566674">
              <a:spcBef>
                <a:spcPts val="2900"/>
              </a:spcBef>
              <a:buBlip>
                <a:blip r:embed="rId2"/>
              </a:buBlip>
              <a:defRPr sz="3686"/>
            </a:pPr>
            <a:r>
              <a:t>解剖学研究</a:t>
            </a:r>
          </a:p>
          <a:p>
            <a:pPr marL="455802" indent="-455802" defTabSz="566674">
              <a:spcBef>
                <a:spcPts val="2900"/>
              </a:spcBef>
              <a:buBlip>
                <a:blip r:embed="rId2"/>
              </a:buBlip>
              <a:defRPr sz="3686"/>
            </a:pPr>
            <a:r>
              <a:t>建立标本室</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皇家学会"/>
          <p:cNvSpPr txBox="1">
            <a:spLocks noGrp="1"/>
          </p:cNvSpPr>
          <p:nvPr>
            <p:ph type="title"/>
          </p:nvPr>
        </p:nvSpPr>
        <p:spPr>
          <a:prstGeom prst="rect">
            <a:avLst/>
          </a:prstGeom>
        </p:spPr>
        <p:txBody>
          <a:bodyPr/>
          <a:lstStyle/>
          <a:p>
            <a:r>
              <a:t>皇家学会</a:t>
            </a:r>
          </a:p>
        </p:txBody>
      </p:sp>
      <p:sp>
        <p:nvSpPr>
          <p:cNvPr id="221" name="1660年代，会员100人…"/>
          <p:cNvSpPr txBox="1">
            <a:spLocks noGrp="1"/>
          </p:cNvSpPr>
          <p:nvPr>
            <p:ph type="body" idx="1"/>
          </p:nvPr>
        </p:nvSpPr>
        <p:spPr>
          <a:prstGeom prst="rect">
            <a:avLst/>
          </a:prstGeom>
        </p:spPr>
        <p:txBody>
          <a:bodyPr/>
          <a:lstStyle/>
          <a:p>
            <a:pPr marL="408812" indent="-408812" defTabSz="508254">
              <a:spcBef>
                <a:spcPts val="2600"/>
              </a:spcBef>
              <a:buBlip>
                <a:blip r:embed="rId2"/>
              </a:buBlip>
              <a:defRPr sz="3306"/>
            </a:pPr>
            <a:r>
              <a:t>1660年代，会员100人</a:t>
            </a:r>
          </a:p>
          <a:p>
            <a:pPr marL="408812" indent="-408812" defTabSz="508254">
              <a:spcBef>
                <a:spcPts val="2600"/>
              </a:spcBef>
              <a:buBlip>
                <a:blip r:embed="rId2"/>
              </a:buBlip>
              <a:defRPr sz="3306"/>
            </a:pPr>
            <a:r>
              <a:t>1670年代，会员200人</a:t>
            </a:r>
          </a:p>
          <a:p>
            <a:pPr marL="408812" indent="-408812" defTabSz="508254">
              <a:spcBef>
                <a:spcPts val="2600"/>
              </a:spcBef>
              <a:buBlip>
                <a:blip r:embed="rId2"/>
              </a:buBlip>
              <a:defRPr sz="3306"/>
            </a:pPr>
            <a:r>
              <a:t>1700年，会员125人</a:t>
            </a:r>
          </a:p>
          <a:p>
            <a:pPr marL="408812" indent="-408812" defTabSz="508254">
              <a:spcBef>
                <a:spcPts val="2600"/>
              </a:spcBef>
              <a:buBlip>
                <a:blip r:embed="rId2"/>
              </a:buBlip>
              <a:defRPr sz="3306"/>
            </a:pPr>
            <a:r>
              <a:t>1800年，会员500人，科学家不到一半</a:t>
            </a:r>
          </a:p>
          <a:p>
            <a:pPr marL="408812" indent="-408812" defTabSz="508254">
              <a:spcBef>
                <a:spcPts val="2600"/>
              </a:spcBef>
              <a:buBlip>
                <a:blip r:embed="rId2"/>
              </a:buBlip>
              <a:defRPr sz="3306"/>
            </a:pPr>
            <a:r>
              <a:t>每年增选44名会员（其中4名外籍）</a:t>
            </a:r>
          </a:p>
          <a:p>
            <a:pPr marL="408812" indent="-408812" defTabSz="508254">
              <a:spcBef>
                <a:spcPts val="2600"/>
              </a:spcBef>
              <a:buBlip>
                <a:blip r:embed="rId2"/>
              </a:buBlip>
              <a:defRPr sz="3306"/>
            </a:pPr>
            <a:r>
              <a:t>中国会员6人：杨振宁（1993）、杨子恒（2006）、周光召（2012）、陈竺（2013）、白春礼（2014）、李家洋（2015）</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皇家学会"/>
          <p:cNvSpPr txBox="1">
            <a:spLocks noGrp="1"/>
          </p:cNvSpPr>
          <p:nvPr>
            <p:ph type="title"/>
          </p:nvPr>
        </p:nvSpPr>
        <p:spPr>
          <a:prstGeom prst="rect">
            <a:avLst/>
          </a:prstGeom>
        </p:spPr>
        <p:txBody>
          <a:bodyPr/>
          <a:lstStyle/>
          <a:p>
            <a:r>
              <a:t>皇家学会</a:t>
            </a:r>
          </a:p>
        </p:txBody>
      </p:sp>
      <p:sp>
        <p:nvSpPr>
          <p:cNvPr id="224" name="培根方法有问题，并无实际成效；但激发了科学人的热情…"/>
          <p:cNvSpPr txBox="1">
            <a:spLocks noGrp="1"/>
          </p:cNvSpPr>
          <p:nvPr>
            <p:ph type="body" idx="1"/>
          </p:nvPr>
        </p:nvSpPr>
        <p:spPr>
          <a:prstGeom prst="rect">
            <a:avLst/>
          </a:prstGeom>
        </p:spPr>
        <p:txBody>
          <a:bodyPr/>
          <a:lstStyle/>
          <a:p>
            <a:pPr>
              <a:buBlip>
                <a:blip r:embed="rId2"/>
              </a:buBlip>
            </a:pPr>
            <a:r>
              <a:t>培根方法有问题，并无实际成效；但激发了科学人的热情</a:t>
            </a:r>
          </a:p>
          <a:p>
            <a:pPr>
              <a:buBlip>
                <a:blip r:embed="rId2"/>
              </a:buBlip>
            </a:pPr>
            <a:r>
              <a:t>19世纪中叶，学会自我更新，也确立了政府拨款资助制度</a:t>
            </a:r>
          </a:p>
          <a:p>
            <a:pPr>
              <a:buBlip>
                <a:blip r:embed="rId2"/>
              </a:buBlip>
            </a:pPr>
            <a:r>
              <a:t>著名会长有：牛顿（1703-27）、斯隆（1727-41）、班克斯（1778-1820）、戴维（1820-27）、赫胥黎（1883-85）、开尔文（1890-95）</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1024px-Arms_of_the_Royal_Society.svg.png" descr="1024px-Arms_of_the_Royal_Society.svg.png"/>
          <p:cNvPicPr>
            <a:picLocks noGrp="1"/>
          </p:cNvPicPr>
          <p:nvPr>
            <p:ph type="pic" idx="22"/>
          </p:nvPr>
        </p:nvPicPr>
        <p:blipFill>
          <a:blip r:embed="rId2" cstate="email">
            <a:extLst>
              <a:ext uri="{28A0092B-C50C-407E-A947-70E740481C1C}">
                <a14:useLocalDpi xmlns:a14="http://schemas.microsoft.com/office/drawing/2010/main"/>
              </a:ext>
            </a:extLst>
          </a:blip>
          <a:stretch>
            <a:fillRect/>
          </a:stretch>
        </p:blipFill>
        <p:spPr>
          <a:xfrm>
            <a:off x="7116112" y="1667764"/>
            <a:ext cx="5745583" cy="5991089"/>
          </a:xfrm>
          <a:prstGeom prst="rect">
            <a:avLst/>
          </a:prstGeom>
        </p:spPr>
      </p:pic>
      <p:pic>
        <p:nvPicPr>
          <p:cNvPr id="227" name="Philosophical_Transactions_Volume_1_frontispiece.jpg" descr="Philosophical_Transactions_Volume_1_frontispiece.jpg"/>
          <p:cNvPicPr>
            <a:picLocks noGrp="1"/>
          </p:cNvPicPr>
          <p:nvPr>
            <p:ph type="pic" idx="23"/>
          </p:nvPr>
        </p:nvPicPr>
        <p:blipFill>
          <a:blip r:embed="rId3" cstate="email">
            <a:extLst>
              <a:ext uri="{28A0092B-C50C-407E-A947-70E740481C1C}">
                <a14:useLocalDpi xmlns:a14="http://schemas.microsoft.com/office/drawing/2010/main"/>
              </a:ext>
            </a:extLst>
          </a:blip>
          <a:stretch>
            <a:fillRect/>
          </a:stretch>
        </p:blipFill>
        <p:spPr>
          <a:xfrm>
            <a:off x="531902" y="566658"/>
            <a:ext cx="6630658" cy="8620284"/>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G_20191007_090659.jpg" descr="IMG_20191007_090659.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2253400" y="0"/>
            <a:ext cx="8498000" cy="97536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巴黎科学院"/>
          <p:cNvSpPr txBox="1">
            <a:spLocks noGrp="1"/>
          </p:cNvSpPr>
          <p:nvPr>
            <p:ph type="title"/>
          </p:nvPr>
        </p:nvSpPr>
        <p:spPr>
          <a:prstGeom prst="rect">
            <a:avLst/>
          </a:prstGeom>
        </p:spPr>
        <p:txBody>
          <a:bodyPr/>
          <a:lstStyle/>
          <a:p>
            <a:r>
              <a:t>巴黎科学院</a:t>
            </a:r>
          </a:p>
        </p:txBody>
      </p:sp>
      <p:sp>
        <p:nvSpPr>
          <p:cNvPr id="232" name="巴黎科学院（1666）经路易十四批准成立，提供经费和津贴，外籍院士惠更斯的思想影响了法国科学院。同年出版《科学通报》…"/>
          <p:cNvSpPr txBox="1">
            <a:spLocks noGrp="1"/>
          </p:cNvSpPr>
          <p:nvPr>
            <p:ph type="body" idx="1"/>
          </p:nvPr>
        </p:nvSpPr>
        <p:spPr>
          <a:prstGeom prst="rect">
            <a:avLst/>
          </a:prstGeom>
        </p:spPr>
        <p:txBody>
          <a:bodyPr/>
          <a:lstStyle/>
          <a:p>
            <a:pPr marL="485402" indent="-485402" defTabSz="420623">
              <a:lnSpc>
                <a:spcPct val="120000"/>
              </a:lnSpc>
              <a:spcBef>
                <a:spcPts val="0"/>
              </a:spcBef>
              <a:buBlip>
                <a:blip r:embed="rId2"/>
              </a:buBlip>
              <a:defRPr sz="3925">
                <a:solidFill>
                  <a:srgbClr val="000000"/>
                </a:solidFill>
              </a:defRPr>
            </a:pPr>
            <a:r>
              <a:t>巴黎科学院（1666）经路易十四批准成立，提供经费和津贴，外籍院士惠更斯的思想影响了法国科学院。同年出版《科学通报》</a:t>
            </a:r>
            <a:endParaRPr sz="1104"/>
          </a:p>
          <a:p>
            <a:pPr marL="485402" indent="-485402" defTabSz="420623">
              <a:lnSpc>
                <a:spcPct val="120000"/>
              </a:lnSpc>
              <a:spcBef>
                <a:spcPts val="0"/>
              </a:spcBef>
              <a:buBlip>
                <a:blip r:embed="rId2"/>
              </a:buBlip>
              <a:defRPr sz="3925">
                <a:solidFill>
                  <a:srgbClr val="000000"/>
                </a:solidFill>
              </a:defRPr>
            </a:pPr>
            <a:r>
              <a:t>1667－1672，巴黎科学院建成巴黎天文台，由意大利天文学家卡西尼（1625－1712）主持</a:t>
            </a:r>
            <a:endParaRPr sz="1104"/>
          </a:p>
          <a:p>
            <a:pPr marL="485402" indent="-485402" defTabSz="420623">
              <a:lnSpc>
                <a:spcPct val="120000"/>
              </a:lnSpc>
              <a:spcBef>
                <a:spcPts val="0"/>
              </a:spcBef>
              <a:buBlip>
                <a:blip r:embed="rId2"/>
              </a:buBlip>
              <a:defRPr sz="3925">
                <a:solidFill>
                  <a:srgbClr val="000000"/>
                </a:solidFill>
              </a:defRPr>
            </a:pPr>
            <a:r>
              <a:t>1699年法国科学院把科学分成六大门类，三个数学（地理、天文和数学），三个医学（解剖、化学和植物学）。</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17世纪其它科学社团"/>
          <p:cNvSpPr txBox="1">
            <a:spLocks noGrp="1"/>
          </p:cNvSpPr>
          <p:nvPr>
            <p:ph type="title"/>
          </p:nvPr>
        </p:nvSpPr>
        <p:spPr>
          <a:prstGeom prst="rect">
            <a:avLst/>
          </a:prstGeom>
        </p:spPr>
        <p:txBody>
          <a:bodyPr/>
          <a:lstStyle/>
          <a:p>
            <a:r>
              <a:t>17世纪其它科学社团</a:t>
            </a:r>
          </a:p>
        </p:txBody>
      </p:sp>
      <p:sp>
        <p:nvSpPr>
          <p:cNvPr id="235" name="皇家出资建立了格林尼治天文台（1675），首任皇家天文学家弗拉姆斯特德（1646－1719），但皇家后期出钱不多。…"/>
          <p:cNvSpPr txBox="1">
            <a:spLocks noGrp="1"/>
          </p:cNvSpPr>
          <p:nvPr>
            <p:ph type="body" idx="1"/>
          </p:nvPr>
        </p:nvSpPr>
        <p:spPr>
          <a:prstGeom prst="rect">
            <a:avLst/>
          </a:prstGeom>
        </p:spPr>
        <p:txBody>
          <a:bodyPr>
            <a:normAutofit lnSpcReduction="10000"/>
          </a:bodyPr>
          <a:lstStyle/>
          <a:p>
            <a:pPr marL="453745" indent="-453745" defTabSz="393192">
              <a:lnSpc>
                <a:spcPct val="120000"/>
              </a:lnSpc>
              <a:spcBef>
                <a:spcPts val="0"/>
              </a:spcBef>
              <a:buBlip>
                <a:blip r:embed="rId2"/>
              </a:buBlip>
              <a:defRPr sz="3669">
                <a:solidFill>
                  <a:srgbClr val="000000"/>
                </a:solidFill>
              </a:defRPr>
            </a:pPr>
            <a:r>
              <a:t>皇家出资建立了格林尼治天文台（1675），首任皇家天文学家弗拉姆斯特德（1646－1719），但皇家后期出钱不多。</a:t>
            </a:r>
            <a:endParaRPr sz="1032"/>
          </a:p>
          <a:p>
            <a:pPr marL="453745" indent="-453745" defTabSz="393192">
              <a:lnSpc>
                <a:spcPct val="120000"/>
              </a:lnSpc>
              <a:spcBef>
                <a:spcPts val="0"/>
              </a:spcBef>
              <a:buBlip>
                <a:blip r:embed="rId2"/>
              </a:buBlip>
              <a:defRPr sz="3669">
                <a:solidFill>
                  <a:srgbClr val="000000"/>
                </a:solidFill>
              </a:defRPr>
            </a:pPr>
            <a:r>
              <a:t>1635年在巴黎创立皇家植物园</a:t>
            </a:r>
            <a:endParaRPr sz="1032"/>
          </a:p>
          <a:p>
            <a:pPr marL="453745" indent="-453745" defTabSz="393192">
              <a:lnSpc>
                <a:spcPct val="120000"/>
              </a:lnSpc>
              <a:spcBef>
                <a:spcPts val="0"/>
              </a:spcBef>
              <a:buBlip>
                <a:blip r:embed="rId2"/>
              </a:buBlip>
              <a:defRPr sz="3669">
                <a:solidFill>
                  <a:srgbClr val="000000"/>
                </a:solidFill>
              </a:defRPr>
            </a:pPr>
            <a:r>
              <a:t>柏林科学院（1700）在莱布尼兹（1646－1716）的努力下正式成立</a:t>
            </a:r>
            <a:endParaRPr sz="1032"/>
          </a:p>
          <a:p>
            <a:pPr marL="1205248" lvl="2" indent="-397020" defTabSz="393192">
              <a:lnSpc>
                <a:spcPct val="120000"/>
              </a:lnSpc>
              <a:spcBef>
                <a:spcPts val="0"/>
              </a:spcBef>
              <a:buBlip>
                <a:blip r:embed="rId2"/>
              </a:buBlip>
              <a:defRPr sz="3210">
                <a:solidFill>
                  <a:srgbClr val="000000"/>
                </a:solidFill>
              </a:defRPr>
            </a:pPr>
            <a:r>
              <a:t>自然科学与人文学科并重</a:t>
            </a:r>
            <a:endParaRPr sz="1032"/>
          </a:p>
          <a:p>
            <a:pPr marL="1205248" lvl="2" indent="-397020" defTabSz="393192">
              <a:lnSpc>
                <a:spcPct val="120000"/>
              </a:lnSpc>
              <a:spcBef>
                <a:spcPts val="0"/>
              </a:spcBef>
              <a:buBlip>
                <a:blip r:embed="rId2"/>
              </a:buBlip>
              <a:defRPr sz="3210">
                <a:solidFill>
                  <a:srgbClr val="000000"/>
                </a:solidFill>
              </a:defRPr>
            </a:pPr>
            <a:r>
              <a:t>成员主要来自法国，法文甚至成为正式语言</a:t>
            </a:r>
            <a:endParaRPr sz="1032"/>
          </a:p>
          <a:p>
            <a:pPr marL="1205248" lvl="2" indent="-397020" defTabSz="393192">
              <a:lnSpc>
                <a:spcPct val="120000"/>
              </a:lnSpc>
              <a:spcBef>
                <a:spcPts val="0"/>
              </a:spcBef>
              <a:buBlip>
                <a:blip r:embed="rId2"/>
              </a:buBlip>
              <a:defRPr sz="3210">
                <a:solidFill>
                  <a:srgbClr val="000000"/>
                </a:solidFill>
              </a:defRPr>
            </a:pPr>
            <a:r>
              <a:t>包括一个天文台</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1902138" y="0"/>
            <a:ext cx="9200524" cy="97536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18-19世纪"/>
          <p:cNvSpPr txBox="1">
            <a:spLocks noGrp="1"/>
          </p:cNvSpPr>
          <p:nvPr>
            <p:ph type="title"/>
          </p:nvPr>
        </p:nvSpPr>
        <p:spPr>
          <a:prstGeom prst="rect">
            <a:avLst/>
          </a:prstGeom>
        </p:spPr>
        <p:txBody>
          <a:bodyPr/>
          <a:lstStyle/>
          <a:p>
            <a:r>
              <a:t>18-19世纪</a:t>
            </a:r>
          </a:p>
        </p:txBody>
      </p:sp>
      <p:sp>
        <p:nvSpPr>
          <p:cNvPr id="242" name="1724年圣彼得堡科学院，主要来自瑞士的学者，伯努利家族，欧拉。天文台…"/>
          <p:cNvSpPr txBox="1">
            <a:spLocks noGrp="1"/>
          </p:cNvSpPr>
          <p:nvPr>
            <p:ph type="body" idx="1"/>
          </p:nvPr>
        </p:nvSpPr>
        <p:spPr>
          <a:prstGeom prst="rect">
            <a:avLst/>
          </a:prstGeom>
        </p:spPr>
        <p:txBody>
          <a:bodyPr>
            <a:normAutofit fontScale="92500"/>
          </a:bodyPr>
          <a:lstStyle/>
          <a:p>
            <a:pPr marL="540137" indent="-540137" defTabSz="416052">
              <a:lnSpc>
                <a:spcPct val="120000"/>
              </a:lnSpc>
              <a:spcBef>
                <a:spcPts val="0"/>
              </a:spcBef>
              <a:buBlip>
                <a:blip r:embed="rId2"/>
              </a:buBlip>
              <a:defRPr sz="4368">
                <a:solidFill>
                  <a:srgbClr val="000000"/>
                </a:solidFill>
              </a:defRPr>
            </a:pPr>
            <a:r>
              <a:t>1724年圣彼得堡科学院，主要来自瑞士的学者，伯努利家族，欧拉。天文台</a:t>
            </a:r>
            <a:endParaRPr sz="1092"/>
          </a:p>
          <a:p>
            <a:pPr marL="540137" indent="-540137" defTabSz="416052">
              <a:lnSpc>
                <a:spcPct val="120000"/>
              </a:lnSpc>
              <a:spcBef>
                <a:spcPts val="0"/>
              </a:spcBef>
              <a:buBlip>
                <a:blip r:embed="rId2"/>
              </a:buBlip>
              <a:defRPr sz="4368">
                <a:solidFill>
                  <a:srgbClr val="000000"/>
                </a:solidFill>
              </a:defRPr>
            </a:pPr>
            <a:r>
              <a:t>1743年，富兰克林创立美国哲学会</a:t>
            </a:r>
            <a:endParaRPr sz="1092"/>
          </a:p>
          <a:p>
            <a:pPr marL="540137" indent="-540137" defTabSz="416052">
              <a:lnSpc>
                <a:spcPct val="120000"/>
              </a:lnSpc>
              <a:spcBef>
                <a:spcPts val="0"/>
              </a:spcBef>
              <a:buBlip>
                <a:blip r:embed="rId2"/>
              </a:buBlip>
              <a:defRPr sz="4368">
                <a:solidFill>
                  <a:srgbClr val="000000"/>
                </a:solidFill>
              </a:defRPr>
            </a:pPr>
            <a:r>
              <a:t>1747年瑞典天文台</a:t>
            </a:r>
            <a:endParaRPr sz="1092"/>
          </a:p>
          <a:p>
            <a:pPr marL="540137" indent="-540137" defTabSz="416052">
              <a:lnSpc>
                <a:spcPct val="120000"/>
              </a:lnSpc>
              <a:spcBef>
                <a:spcPts val="0"/>
              </a:spcBef>
              <a:buBlip>
                <a:blip r:embed="rId2"/>
              </a:buBlip>
              <a:defRPr sz="4368">
                <a:solidFill>
                  <a:srgbClr val="000000"/>
                </a:solidFill>
              </a:defRPr>
            </a:pPr>
            <a:r>
              <a:t>1753年英国Kew地区的皇家植物园“丘园”</a:t>
            </a:r>
            <a:endParaRPr sz="1092"/>
          </a:p>
          <a:p>
            <a:pPr marL="540137" indent="-540137" defTabSz="416052">
              <a:lnSpc>
                <a:spcPct val="120000"/>
              </a:lnSpc>
              <a:spcBef>
                <a:spcPts val="0"/>
              </a:spcBef>
              <a:buBlip>
                <a:blip r:embed="rId2"/>
              </a:buBlip>
              <a:defRPr sz="4368">
                <a:solidFill>
                  <a:srgbClr val="000000"/>
                </a:solidFill>
              </a:defRPr>
            </a:pPr>
            <a:r>
              <a:t>1794年，巴黎皇家植物园改造成自然博物馆</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科学家的社会角色"/>
          <p:cNvSpPr txBox="1">
            <a:spLocks noGrp="1"/>
          </p:cNvSpPr>
          <p:nvPr>
            <p:ph type="title"/>
          </p:nvPr>
        </p:nvSpPr>
        <p:spPr>
          <a:prstGeom prst="rect">
            <a:avLst/>
          </a:prstGeom>
        </p:spPr>
        <p:txBody>
          <a:bodyPr/>
          <a:lstStyle/>
          <a:p>
            <a:r>
              <a:t>科学家的社会角色</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18-19世纪"/>
          <p:cNvSpPr txBox="1">
            <a:spLocks noGrp="1"/>
          </p:cNvSpPr>
          <p:nvPr>
            <p:ph type="title"/>
          </p:nvPr>
        </p:nvSpPr>
        <p:spPr>
          <a:prstGeom prst="rect">
            <a:avLst/>
          </a:prstGeom>
        </p:spPr>
        <p:txBody>
          <a:bodyPr/>
          <a:lstStyle/>
          <a:p>
            <a:r>
              <a:t>18-19世纪</a:t>
            </a:r>
          </a:p>
        </p:txBody>
      </p:sp>
      <p:sp>
        <p:nvSpPr>
          <p:cNvPr id="245" name="1795年，巴黎科学院(Academie Royale des Sciences de Paris)并入法兰西学院(Institut de France)，成为与文学、政治与道德科学并列的三大部门…"/>
          <p:cNvSpPr txBox="1">
            <a:spLocks noGrp="1"/>
          </p:cNvSpPr>
          <p:nvPr>
            <p:ph type="body" idx="1"/>
          </p:nvPr>
        </p:nvSpPr>
        <p:spPr>
          <a:prstGeom prst="rect">
            <a:avLst/>
          </a:prstGeom>
        </p:spPr>
        <p:txBody>
          <a:bodyPr/>
          <a:lstStyle/>
          <a:p>
            <a:pPr marL="527611" indent="-527611" defTabSz="457200">
              <a:lnSpc>
                <a:spcPct val="120000"/>
              </a:lnSpc>
              <a:spcBef>
                <a:spcPts val="0"/>
              </a:spcBef>
              <a:buBlip>
                <a:blip r:embed="rId2"/>
              </a:buBlip>
              <a:defRPr sz="4266">
                <a:solidFill>
                  <a:srgbClr val="000000"/>
                </a:solidFill>
              </a:defRPr>
            </a:pPr>
            <a:r>
              <a:t>1795年，巴黎科学院(Academie Royale des Sciences de Paris)并入法兰西学院(Institut de France)，成为与文学、政治与道德科学并列的三大部门</a:t>
            </a:r>
            <a:endParaRPr sz="1200"/>
          </a:p>
          <a:p>
            <a:pPr marL="527611" indent="-527611" defTabSz="457200">
              <a:lnSpc>
                <a:spcPct val="120000"/>
              </a:lnSpc>
              <a:spcBef>
                <a:spcPts val="0"/>
              </a:spcBef>
              <a:buBlip>
                <a:blip r:embed="rId2"/>
              </a:buBlip>
              <a:defRPr sz="4266">
                <a:solidFill>
                  <a:srgbClr val="000000"/>
                </a:solidFill>
              </a:defRPr>
            </a:pPr>
            <a:r>
              <a:t>1812年，费城建立自然科学学院</a:t>
            </a:r>
            <a:endParaRPr sz="1200"/>
          </a:p>
          <a:p>
            <a:pPr marL="527611" indent="-527611" defTabSz="457200">
              <a:lnSpc>
                <a:spcPct val="120000"/>
              </a:lnSpc>
              <a:spcBef>
                <a:spcPts val="0"/>
              </a:spcBef>
              <a:buBlip>
                <a:blip r:embed="rId2"/>
              </a:buBlip>
              <a:defRPr sz="4266">
                <a:solidFill>
                  <a:srgbClr val="000000"/>
                </a:solidFill>
              </a:defRPr>
            </a:pPr>
            <a:r>
              <a:t>1850年，哈佛大学比较动物学博物馆</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IMG_0057.JPG" descr="IMG_0057.JPG"/>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18-19世纪研究机构的变迁"/>
          <p:cNvSpPr txBox="1">
            <a:spLocks noGrp="1"/>
          </p:cNvSpPr>
          <p:nvPr>
            <p:ph type="title"/>
          </p:nvPr>
        </p:nvSpPr>
        <p:spPr>
          <a:prstGeom prst="rect">
            <a:avLst/>
          </a:prstGeom>
        </p:spPr>
        <p:txBody>
          <a:bodyPr/>
          <a:lstStyle>
            <a:lvl1pPr defTabSz="554990">
              <a:defRPr sz="6840"/>
            </a:lvl1pPr>
          </a:lstStyle>
          <a:p>
            <a:r>
              <a:t>18-19世纪研究机构的变迁</a:t>
            </a:r>
          </a:p>
        </p:txBody>
      </p:sp>
      <p:sp>
        <p:nvSpPr>
          <p:cNvPr id="250" name="大学和传统研究机构向发展科学技术方向改造…"/>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700">
                <a:solidFill>
                  <a:srgbClr val="000000"/>
                </a:solidFill>
              </a:defRPr>
            </a:pPr>
            <a:r>
              <a:t>大学和传统研究机构向发展科学技术方向改造</a:t>
            </a:r>
            <a:endParaRPr sz="2100"/>
          </a:p>
          <a:p>
            <a:pPr marL="346242" indent="-346242" defTabSz="457200">
              <a:lnSpc>
                <a:spcPct val="120000"/>
              </a:lnSpc>
              <a:spcBef>
                <a:spcPts val="0"/>
              </a:spcBef>
              <a:buBlip>
                <a:blip r:embed="rId2"/>
              </a:buBlip>
              <a:defRPr sz="3700">
                <a:solidFill>
                  <a:srgbClr val="000000"/>
                </a:solidFill>
              </a:defRPr>
            </a:pPr>
            <a:r>
              <a:t>拿破仑充分认识到科学对于国家的战略意义，创办一批军事学校和工科学校</a:t>
            </a:r>
            <a:endParaRPr sz="2100"/>
          </a:p>
          <a:p>
            <a:pPr marL="346242" indent="-346242" defTabSz="457200">
              <a:lnSpc>
                <a:spcPct val="120000"/>
              </a:lnSpc>
              <a:spcBef>
                <a:spcPts val="0"/>
              </a:spcBef>
              <a:buBlip>
                <a:blip r:embed="rId2"/>
              </a:buBlip>
              <a:defRPr sz="3700">
                <a:solidFill>
                  <a:srgbClr val="000000"/>
                </a:solidFill>
              </a:defRPr>
            </a:pPr>
            <a:r>
              <a:t>1794年法国综合工艺学校（Ecole Polytechnique）</a:t>
            </a:r>
            <a:endParaRPr sz="2100"/>
          </a:p>
          <a:p>
            <a:pPr marL="346242" indent="-346242" defTabSz="457200">
              <a:lnSpc>
                <a:spcPct val="120000"/>
              </a:lnSpc>
              <a:spcBef>
                <a:spcPts val="0"/>
              </a:spcBef>
              <a:buBlip>
                <a:blip r:embed="rId2"/>
              </a:buBlip>
              <a:defRPr sz="3700">
                <a:solidFill>
                  <a:srgbClr val="000000"/>
                </a:solidFill>
              </a:defRPr>
            </a:pPr>
            <a:r>
              <a:t>1799年英国皇家研究院，为戴维、法拉第提供了研究场所，与此同时，一批机械工程学院诞生</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19世纪"/>
          <p:cNvSpPr txBox="1">
            <a:spLocks noGrp="1"/>
          </p:cNvSpPr>
          <p:nvPr>
            <p:ph type="title"/>
          </p:nvPr>
        </p:nvSpPr>
        <p:spPr>
          <a:prstGeom prst="rect">
            <a:avLst/>
          </a:prstGeom>
        </p:spPr>
        <p:txBody>
          <a:bodyPr/>
          <a:lstStyle/>
          <a:p>
            <a:r>
              <a:t>19世纪</a:t>
            </a:r>
          </a:p>
        </p:txBody>
      </p:sp>
      <p:sp>
        <p:nvSpPr>
          <p:cNvPr id="253" name="1810年德国柏林大学建立，德语区的大学里重视自然科学，大学不仅是传授知识，而且生产知识，研究型大学来源于此。…"/>
          <p:cNvSpPr txBox="1">
            <a:spLocks noGrp="1"/>
          </p:cNvSpPr>
          <p:nvPr>
            <p:ph type="body" idx="1"/>
          </p:nvPr>
        </p:nvSpPr>
        <p:spPr>
          <a:prstGeom prst="rect">
            <a:avLst/>
          </a:prstGeom>
        </p:spPr>
        <p:txBody>
          <a:bodyPr>
            <a:normAutofit lnSpcReduction="10000"/>
          </a:bodyPr>
          <a:lstStyle/>
          <a:p>
            <a:pPr marL="415486" indent="-415486" defTabSz="411479">
              <a:lnSpc>
                <a:spcPct val="120000"/>
              </a:lnSpc>
              <a:spcBef>
                <a:spcPts val="0"/>
              </a:spcBef>
              <a:buBlip>
                <a:blip r:embed="rId2"/>
              </a:buBlip>
              <a:defRPr sz="3359">
                <a:solidFill>
                  <a:srgbClr val="000000"/>
                </a:solidFill>
              </a:defRPr>
            </a:pPr>
            <a:r>
              <a:t>1810年德国柏林大学建立，德语区的大学里重视自然科学，大学不仅是传授知识，而且生产知识，研究型大学来源于此。</a:t>
            </a:r>
            <a:endParaRPr sz="1079"/>
          </a:p>
          <a:p>
            <a:pPr marL="415486" indent="-415486" defTabSz="411479">
              <a:lnSpc>
                <a:spcPct val="120000"/>
              </a:lnSpc>
              <a:spcBef>
                <a:spcPts val="0"/>
              </a:spcBef>
              <a:buBlip>
                <a:blip r:embed="rId2"/>
              </a:buBlip>
              <a:defRPr sz="3359">
                <a:solidFill>
                  <a:srgbClr val="000000"/>
                </a:solidFill>
              </a:defRPr>
            </a:pPr>
            <a:r>
              <a:t>19世纪后期，德国建立了一批技术专科学校（Technische Hochschulen）</a:t>
            </a:r>
            <a:endParaRPr sz="1079"/>
          </a:p>
          <a:p>
            <a:pPr marL="415486" indent="-415486" defTabSz="411479">
              <a:lnSpc>
                <a:spcPct val="120000"/>
              </a:lnSpc>
              <a:spcBef>
                <a:spcPts val="0"/>
              </a:spcBef>
              <a:buBlip>
                <a:blip r:embed="rId2"/>
              </a:buBlip>
              <a:defRPr sz="3359">
                <a:solidFill>
                  <a:srgbClr val="000000"/>
                </a:solidFill>
              </a:defRPr>
            </a:pPr>
            <a:r>
              <a:t>1824年，李比希被亚历山大·洪堡推荐到吉森大学任教</a:t>
            </a:r>
            <a:endParaRPr sz="1079"/>
          </a:p>
          <a:p>
            <a:pPr marL="415486" indent="-415486" defTabSz="411479">
              <a:lnSpc>
                <a:spcPct val="120000"/>
              </a:lnSpc>
              <a:spcBef>
                <a:spcPts val="0"/>
              </a:spcBef>
              <a:buBlip>
                <a:blip r:embed="rId2"/>
              </a:buBlip>
              <a:defRPr sz="3359">
                <a:solidFill>
                  <a:srgbClr val="000000"/>
                </a:solidFill>
              </a:defRPr>
            </a:pPr>
            <a:r>
              <a:t>1826年在吉森建立化学实验室，学生参入其中，直接在实验中教授化学。讨论班出现。</a:t>
            </a:r>
            <a:endParaRPr sz="1079"/>
          </a:p>
          <a:p>
            <a:pPr marL="415486" indent="-415486" defTabSz="411479">
              <a:lnSpc>
                <a:spcPct val="120000"/>
              </a:lnSpc>
              <a:spcBef>
                <a:spcPts val="0"/>
              </a:spcBef>
              <a:buBlip>
                <a:blip r:embed="rId2"/>
              </a:buBlip>
              <a:defRPr sz="3359">
                <a:solidFill>
                  <a:srgbClr val="000000"/>
                </a:solidFill>
              </a:defRPr>
            </a:pPr>
            <a:r>
              <a:t>科学家的培养体制开始形成，必须要有PHD。</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大学的改造"/>
          <p:cNvSpPr txBox="1">
            <a:spLocks noGrp="1"/>
          </p:cNvSpPr>
          <p:nvPr>
            <p:ph type="title"/>
          </p:nvPr>
        </p:nvSpPr>
        <p:spPr>
          <a:prstGeom prst="rect">
            <a:avLst/>
          </a:prstGeom>
        </p:spPr>
        <p:txBody>
          <a:bodyPr/>
          <a:lstStyle/>
          <a:p>
            <a:r>
              <a:t>大学的改造</a:t>
            </a:r>
          </a:p>
        </p:txBody>
      </p:sp>
      <p:sp>
        <p:nvSpPr>
          <p:cNvPr id="258" name="1826年，慕尼黑大学建立。德国的科学研究以大学为中心开展。研究型大学是德国大学的特点。…"/>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466">
                <a:solidFill>
                  <a:srgbClr val="000000"/>
                </a:solidFill>
              </a:defRPr>
            </a:pPr>
            <a:r>
              <a:t>1826年，慕尼黑大学建立。德国的科学研究以大学为中心开展。研究型大学是德国大学的特点。</a:t>
            </a:r>
            <a:endParaRPr sz="1200"/>
          </a:p>
          <a:p>
            <a:pPr marL="428684" indent="-428684" defTabSz="457200">
              <a:lnSpc>
                <a:spcPct val="120000"/>
              </a:lnSpc>
              <a:spcBef>
                <a:spcPts val="0"/>
              </a:spcBef>
              <a:buBlip>
                <a:blip r:embed="rId2"/>
              </a:buBlip>
              <a:defRPr sz="3466">
                <a:solidFill>
                  <a:srgbClr val="000000"/>
                </a:solidFill>
              </a:defRPr>
            </a:pPr>
            <a:r>
              <a:t>19世纪的最后25年，牛津和剑桥以及英国其它大学都设立了科学教授职位</a:t>
            </a:r>
            <a:endParaRPr sz="1200"/>
          </a:p>
          <a:p>
            <a:pPr marL="428684" indent="-428684" defTabSz="457200">
              <a:lnSpc>
                <a:spcPct val="120000"/>
              </a:lnSpc>
              <a:spcBef>
                <a:spcPts val="0"/>
              </a:spcBef>
              <a:buBlip>
                <a:blip r:embed="rId2"/>
              </a:buBlip>
              <a:defRPr sz="3466">
                <a:solidFill>
                  <a:srgbClr val="000000"/>
                </a:solidFill>
              </a:defRPr>
            </a:pPr>
            <a:r>
              <a:t>1826－28年成立伦敦大学</a:t>
            </a:r>
            <a:endParaRPr sz="1200"/>
          </a:p>
          <a:p>
            <a:pPr marL="428684" indent="-428684" defTabSz="457200">
              <a:lnSpc>
                <a:spcPct val="120000"/>
              </a:lnSpc>
              <a:spcBef>
                <a:spcPts val="0"/>
              </a:spcBef>
              <a:buBlip>
                <a:blip r:embed="rId2"/>
              </a:buBlip>
              <a:defRPr sz="3466">
                <a:solidFill>
                  <a:srgbClr val="000000"/>
                </a:solidFill>
              </a:defRPr>
            </a:pPr>
            <a:r>
              <a:t>1832年成立达勒姆大学，进行技工教育</a:t>
            </a:r>
            <a:endParaRPr sz="1200"/>
          </a:p>
          <a:p>
            <a:pPr marL="428684" indent="-428684" defTabSz="457200">
              <a:lnSpc>
                <a:spcPct val="120000"/>
              </a:lnSpc>
              <a:spcBef>
                <a:spcPts val="0"/>
              </a:spcBef>
              <a:buBlip>
                <a:blip r:embed="rId2"/>
              </a:buBlip>
              <a:defRPr sz="3466">
                <a:solidFill>
                  <a:srgbClr val="000000"/>
                </a:solidFill>
              </a:defRPr>
            </a:pPr>
            <a:r>
              <a:t>1760年开始，苏格兰的格拉斯哥大学和爱丁堡大学热衷研究科学，开尔文勋爵，布莱克</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专业学会的建立"/>
          <p:cNvSpPr txBox="1">
            <a:spLocks noGrp="1"/>
          </p:cNvSpPr>
          <p:nvPr>
            <p:ph type="title"/>
          </p:nvPr>
        </p:nvSpPr>
        <p:spPr>
          <a:prstGeom prst="rect">
            <a:avLst/>
          </a:prstGeom>
        </p:spPr>
        <p:txBody>
          <a:bodyPr/>
          <a:lstStyle/>
          <a:p>
            <a:r>
              <a:t>专业学会的建立</a:t>
            </a:r>
          </a:p>
        </p:txBody>
      </p:sp>
      <p:sp>
        <p:nvSpPr>
          <p:cNvPr id="261" name="1766年伯明翰地区的太阴学会，博尔顿、瓦特、普利斯特列、老达尔文…"/>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a:solidFill>
                  <a:srgbClr val="000000"/>
                </a:solidFill>
              </a:defRPr>
            </a:pPr>
            <a:r>
              <a:t>1766年伯明翰地区的太阴学会，博尔顿、瓦特、普利斯特列、老达尔文</a:t>
            </a:r>
            <a:endParaRPr sz="2200"/>
          </a:p>
          <a:p>
            <a:pPr marL="346242" indent="-346242" defTabSz="457200">
              <a:lnSpc>
                <a:spcPct val="120000"/>
              </a:lnSpc>
              <a:spcBef>
                <a:spcPts val="0"/>
              </a:spcBef>
              <a:buBlip>
                <a:blip r:embed="rId2"/>
              </a:buBlip>
              <a:defRPr>
                <a:solidFill>
                  <a:srgbClr val="000000"/>
                </a:solidFill>
              </a:defRPr>
            </a:pPr>
            <a:r>
              <a:t>1788年伦敦林奈学会（自然志，达尔文）</a:t>
            </a:r>
            <a:endParaRPr sz="2200"/>
          </a:p>
          <a:p>
            <a:pPr marL="346242" indent="-346242" defTabSz="457200">
              <a:lnSpc>
                <a:spcPct val="120000"/>
              </a:lnSpc>
              <a:spcBef>
                <a:spcPts val="0"/>
              </a:spcBef>
              <a:buBlip>
                <a:blip r:embed="rId2"/>
              </a:buBlip>
              <a:defRPr>
                <a:solidFill>
                  <a:srgbClr val="000000"/>
                </a:solidFill>
              </a:defRPr>
            </a:pPr>
            <a:r>
              <a:t>1807年伦敦地质学会</a:t>
            </a:r>
            <a:endParaRPr sz="2200"/>
          </a:p>
          <a:p>
            <a:pPr marL="346242" indent="-346242" defTabSz="457200">
              <a:lnSpc>
                <a:spcPct val="120000"/>
              </a:lnSpc>
              <a:spcBef>
                <a:spcPts val="0"/>
              </a:spcBef>
              <a:buBlip>
                <a:blip r:embed="rId2"/>
              </a:buBlip>
              <a:defRPr>
                <a:solidFill>
                  <a:srgbClr val="000000"/>
                </a:solidFill>
              </a:defRPr>
            </a:pPr>
            <a:r>
              <a:t>1826年伦敦动物学会</a:t>
            </a:r>
            <a:endParaRPr sz="2200"/>
          </a:p>
          <a:p>
            <a:pPr marL="346242" indent="-346242" defTabSz="457200">
              <a:lnSpc>
                <a:spcPct val="120000"/>
              </a:lnSpc>
              <a:spcBef>
                <a:spcPts val="0"/>
              </a:spcBef>
              <a:buBlip>
                <a:blip r:embed="rId2"/>
              </a:buBlip>
              <a:defRPr>
                <a:solidFill>
                  <a:srgbClr val="000000"/>
                </a:solidFill>
              </a:defRPr>
            </a:pPr>
            <a:r>
              <a:t>1821年英国皇家天文学会（威廉·赫舍尔）</a:t>
            </a:r>
            <a:endParaRPr sz="2200"/>
          </a:p>
          <a:p>
            <a:pPr marL="346242" indent="-346242" defTabSz="457200">
              <a:lnSpc>
                <a:spcPct val="120000"/>
              </a:lnSpc>
              <a:spcBef>
                <a:spcPts val="0"/>
              </a:spcBef>
              <a:buBlip>
                <a:blip r:embed="rId2"/>
              </a:buBlip>
              <a:defRPr>
                <a:solidFill>
                  <a:srgbClr val="000000"/>
                </a:solidFill>
              </a:defRPr>
            </a:pPr>
            <a:r>
              <a:t>1841年伦敦化学会</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英国科学促进会的建立"/>
          <p:cNvSpPr txBox="1">
            <a:spLocks noGrp="1"/>
          </p:cNvSpPr>
          <p:nvPr>
            <p:ph type="title"/>
          </p:nvPr>
        </p:nvSpPr>
        <p:spPr>
          <a:prstGeom prst="rect">
            <a:avLst/>
          </a:prstGeom>
        </p:spPr>
        <p:txBody>
          <a:bodyPr/>
          <a:lstStyle/>
          <a:p>
            <a:r>
              <a:t>英国科学促进会的建立</a:t>
            </a:r>
          </a:p>
        </p:txBody>
      </p:sp>
      <p:sp>
        <p:nvSpPr>
          <p:cNvPr id="264" name="1822年德国自然科学家协会，该学会每年轮流在德国各个城市开展活动…"/>
          <p:cNvSpPr txBox="1">
            <a:spLocks noGrp="1"/>
          </p:cNvSpPr>
          <p:nvPr>
            <p:ph type="body" idx="1"/>
          </p:nvPr>
        </p:nvSpPr>
        <p:spPr>
          <a:prstGeom prst="rect">
            <a:avLst/>
          </a:prstGeom>
        </p:spPr>
        <p:txBody>
          <a:bodyPr/>
          <a:lstStyle/>
          <a:p>
            <a:pPr marL="372955" indent="-372955" defTabSz="397763">
              <a:lnSpc>
                <a:spcPct val="120000"/>
              </a:lnSpc>
              <a:spcBef>
                <a:spcPts val="0"/>
              </a:spcBef>
              <a:buBlip>
                <a:blip r:embed="rId2"/>
              </a:buBlip>
              <a:defRPr sz="3016">
                <a:solidFill>
                  <a:srgbClr val="000000"/>
                </a:solidFill>
              </a:defRPr>
            </a:pPr>
            <a:r>
              <a:t>1822年德国自然科学家协会，该学会每年轮流在德国各个城市开展活动</a:t>
            </a:r>
            <a:endParaRPr sz="1044"/>
          </a:p>
          <a:p>
            <a:pPr marL="372955" indent="-372955" defTabSz="397763">
              <a:lnSpc>
                <a:spcPct val="120000"/>
              </a:lnSpc>
              <a:spcBef>
                <a:spcPts val="0"/>
              </a:spcBef>
              <a:buBlip>
                <a:blip r:embed="rId2"/>
              </a:buBlip>
              <a:defRPr sz="3016">
                <a:solidFill>
                  <a:srgbClr val="000000"/>
                </a:solidFill>
              </a:defRPr>
            </a:pPr>
            <a:r>
              <a:t>1830年，剑桥数学教授巴比奇出版《论英国科学的衰退》，指出科学研究在英国还没有成为一种特殊的职业，吸引人才的职业是法律，呼吁英国社会和政府关注科学发展。</a:t>
            </a:r>
            <a:endParaRPr sz="1044"/>
          </a:p>
          <a:p>
            <a:pPr marL="372955" indent="-372955" defTabSz="397763">
              <a:lnSpc>
                <a:spcPct val="120000"/>
              </a:lnSpc>
              <a:spcBef>
                <a:spcPts val="0"/>
              </a:spcBef>
              <a:buBlip>
                <a:blip r:embed="rId2"/>
              </a:buBlip>
              <a:defRPr sz="3016">
                <a:solidFill>
                  <a:srgbClr val="000000"/>
                </a:solidFill>
              </a:defRPr>
            </a:pPr>
            <a:r>
              <a:t>人们要求改革大学制度，创办新的技工学校。</a:t>
            </a:r>
            <a:endParaRPr sz="1044"/>
          </a:p>
          <a:p>
            <a:pPr marL="372955" indent="-372955" defTabSz="397763">
              <a:lnSpc>
                <a:spcPct val="120000"/>
              </a:lnSpc>
              <a:spcBef>
                <a:spcPts val="0"/>
              </a:spcBef>
              <a:buBlip>
                <a:blip r:embed="rId2"/>
              </a:buBlip>
              <a:defRPr sz="3016">
                <a:solidFill>
                  <a:srgbClr val="000000"/>
                </a:solidFill>
              </a:defRPr>
            </a:pPr>
            <a:r>
              <a:t>1831年英国科学促进会。英国在19世纪在各地区成立了大量的学会，这个世纪结束时，有100多个，各自拥有100－500个会员，与皇家学会规模相当，因此，英国的科学家队伍增长了100倍。</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第一任书记Vernon Harcourt指出，学会的目的在于：…"/>
          <p:cNvSpPr txBox="1">
            <a:spLocks noGrp="1"/>
          </p:cNvSpPr>
          <p:nvPr>
            <p:ph type="body" idx="1"/>
          </p:nvPr>
        </p:nvSpPr>
        <p:spPr>
          <a:prstGeom prst="rect">
            <a:avLst/>
          </a:prstGeom>
        </p:spPr>
        <p:txBody>
          <a:bodyPr/>
          <a:lstStyle/>
          <a:p>
            <a:pPr marL="461652" indent="-461652" defTabSz="457200">
              <a:lnSpc>
                <a:spcPct val="120000"/>
              </a:lnSpc>
              <a:spcBef>
                <a:spcPts val="0"/>
              </a:spcBef>
              <a:buBlip>
                <a:blip r:embed="rId2"/>
              </a:buBlip>
              <a:defRPr sz="3733">
                <a:solidFill>
                  <a:srgbClr val="000000"/>
                </a:solidFill>
              </a:defRPr>
            </a:pPr>
            <a:r>
              <a:t>第一任书记Vernon Harcourt指出，学会的目的在于：</a:t>
            </a:r>
            <a:endParaRPr sz="1200"/>
          </a:p>
          <a:p>
            <a:pPr marL="865605" lvl="1" indent="-395705" defTabSz="457200">
              <a:lnSpc>
                <a:spcPct val="120000"/>
              </a:lnSpc>
              <a:spcBef>
                <a:spcPts val="0"/>
              </a:spcBef>
              <a:buBlip>
                <a:blip r:embed="rId2"/>
              </a:buBlip>
              <a:defRPr sz="3200">
                <a:solidFill>
                  <a:srgbClr val="000000"/>
                </a:solidFill>
              </a:defRPr>
            </a:pPr>
            <a:r>
              <a:t>为科学研究工作提供更强大的推动力和有计划的指导，使国民更加重视科学的目标，并排除一切阻碍科学进步的绊脚石，同时使国内国外科学家的交流日益增进。（梅森《自然科学史》418页）</a:t>
            </a:r>
            <a:endParaRPr sz="1200"/>
          </a:p>
          <a:p>
            <a:pPr marL="865605" lvl="1" indent="-395705" defTabSz="457200">
              <a:lnSpc>
                <a:spcPct val="120000"/>
              </a:lnSpc>
              <a:spcBef>
                <a:spcPts val="0"/>
              </a:spcBef>
              <a:buBlip>
                <a:blip r:embed="rId2"/>
              </a:buBlip>
              <a:defRPr sz="3200">
                <a:solidFill>
                  <a:srgbClr val="000000"/>
                </a:solidFill>
              </a:defRPr>
            </a:pPr>
            <a:r>
              <a:t>先生们，我们必须承认皇家学会已经不再像我们现在这样，用各种努力来促进自然科学的发展了。作为一个组织，皇家学会已经简直不工作了，也不想去指导别人的工作。（梅森419页）</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皇家学会慢慢成为达官贵人的社交俱乐部，非科学家院士人数越来越多，到19世纪初年成了一半对一半。…"/>
          <p:cNvSpPr txBox="1">
            <a:spLocks noGrp="1"/>
          </p:cNvSpPr>
          <p:nvPr>
            <p:ph type="body" idx="1"/>
          </p:nvPr>
        </p:nvSpPr>
        <p:spPr>
          <a:prstGeom prst="rect">
            <a:avLst/>
          </a:prstGeom>
        </p:spPr>
        <p:txBody>
          <a:bodyPr/>
          <a:lstStyle/>
          <a:p>
            <a:pPr marL="527611" indent="-527611" defTabSz="457200">
              <a:lnSpc>
                <a:spcPct val="120000"/>
              </a:lnSpc>
              <a:spcBef>
                <a:spcPts val="0"/>
              </a:spcBef>
              <a:buBlip>
                <a:blip r:embed="rId2"/>
              </a:buBlip>
              <a:defRPr sz="4266">
                <a:solidFill>
                  <a:srgbClr val="000000"/>
                </a:solidFill>
              </a:defRPr>
            </a:pPr>
            <a:r>
              <a:t>皇家学会慢慢成为达官贵人的社交俱乐部，非科学家院士人数越来越多，到19世纪初年成了一半对一半。</a:t>
            </a:r>
            <a:endParaRPr sz="1200"/>
          </a:p>
          <a:p>
            <a:pPr marL="527611" indent="-527611" defTabSz="457200">
              <a:lnSpc>
                <a:spcPct val="120000"/>
              </a:lnSpc>
              <a:spcBef>
                <a:spcPts val="0"/>
              </a:spcBef>
              <a:buBlip>
                <a:blip r:embed="rId2"/>
              </a:buBlip>
              <a:defRPr sz="4266">
                <a:solidFill>
                  <a:srgbClr val="000000"/>
                </a:solidFill>
              </a:defRPr>
            </a:pPr>
            <a:r>
              <a:t>1847年，科学家成为主体。1874年规定贵族不享受参加皇家学会的特权。</a:t>
            </a:r>
            <a:endParaRPr sz="1200"/>
          </a:p>
          <a:p>
            <a:pPr marL="527611" indent="-527611" defTabSz="457200">
              <a:lnSpc>
                <a:spcPct val="120000"/>
              </a:lnSpc>
              <a:spcBef>
                <a:spcPts val="0"/>
              </a:spcBef>
              <a:buBlip>
                <a:blip r:embed="rId2"/>
              </a:buBlip>
              <a:defRPr sz="4266">
                <a:solidFill>
                  <a:srgbClr val="000000"/>
                </a:solidFill>
              </a:defRPr>
            </a:pPr>
            <a:r>
              <a:t>1847年美国科学促进会（富兰克林）</a:t>
            </a:r>
            <a:endParaRPr sz="1200"/>
          </a:p>
          <a:p>
            <a:pPr marL="527611" indent="-527611" defTabSz="457200">
              <a:lnSpc>
                <a:spcPct val="120000"/>
              </a:lnSpc>
              <a:spcBef>
                <a:spcPts val="0"/>
              </a:spcBef>
              <a:buBlip>
                <a:blip r:embed="rId2"/>
              </a:buBlip>
              <a:defRPr sz="4266">
                <a:solidFill>
                  <a:srgbClr val="000000"/>
                </a:solidFill>
              </a:defRPr>
            </a:pPr>
            <a:r>
              <a:t>1870年法国科学促进会。法国的科学力量集中在巴黎，而外省缺乏</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科学家社会…"/>
          <p:cNvSpPr txBox="1">
            <a:spLocks noGrp="1"/>
          </p:cNvSpPr>
          <p:nvPr>
            <p:ph type="title"/>
          </p:nvPr>
        </p:nvSpPr>
        <p:spPr>
          <a:xfrm>
            <a:off x="965200" y="1397000"/>
            <a:ext cx="5600700" cy="3458915"/>
          </a:xfrm>
          <a:prstGeom prst="rect">
            <a:avLst/>
          </a:prstGeom>
        </p:spPr>
        <p:txBody>
          <a:bodyPr/>
          <a:lstStyle/>
          <a:p>
            <a:pPr>
              <a:defRPr sz="6700"/>
            </a:pPr>
            <a:r>
              <a:t>科学家社会</a:t>
            </a:r>
          </a:p>
          <a:p>
            <a:pPr>
              <a:defRPr sz="6700"/>
            </a:pPr>
            <a:r>
              <a:t>角色的确立</a:t>
            </a:r>
          </a:p>
        </p:txBody>
      </p:sp>
      <p:sp>
        <p:nvSpPr>
          <p:cNvPr id="131" name="Scientist一词最早出现在1833年在剑桥召开的英国科学促进会的会议上…"/>
          <p:cNvSpPr txBox="1">
            <a:spLocks noGrp="1"/>
          </p:cNvSpPr>
          <p:nvPr>
            <p:ph type="body" sz="quarter" idx="1"/>
          </p:nvPr>
        </p:nvSpPr>
        <p:spPr>
          <a:prstGeom prst="rect">
            <a:avLst/>
          </a:prstGeom>
        </p:spPr>
        <p:txBody>
          <a:bodyPr>
            <a:normAutofit fontScale="70000" lnSpcReduction="20000"/>
          </a:bodyPr>
          <a:lstStyle/>
          <a:p>
            <a:pPr marL="394390" indent="-394390" algn="l" defTabSz="420623">
              <a:lnSpc>
                <a:spcPts val="4800"/>
              </a:lnSpc>
              <a:buSzPct val="25000"/>
              <a:buBlip>
                <a:blip r:embed="rId2"/>
              </a:buBlip>
              <a:defRPr sz="3189">
                <a:solidFill>
                  <a:srgbClr val="000000"/>
                </a:solidFill>
              </a:defRPr>
            </a:pPr>
            <a:r>
              <a:t>Scientist一词最早出现在1833年在剑桥召开的英国科学促进会的会议上</a:t>
            </a:r>
          </a:p>
          <a:p>
            <a:pPr marL="394390" indent="-394390" algn="l" defTabSz="420623">
              <a:lnSpc>
                <a:spcPts val="4800"/>
              </a:lnSpc>
              <a:buSzPct val="25000"/>
              <a:buBlip>
                <a:blip r:embed="rId2"/>
              </a:buBlip>
              <a:defRPr sz="3189">
                <a:solidFill>
                  <a:srgbClr val="000000"/>
                </a:solidFill>
              </a:defRPr>
            </a:pPr>
            <a:r>
              <a:t>威廉·休厄尔（William Whewell，1794-1866）提议仿照artist造新词scientist</a:t>
            </a:r>
          </a:p>
        </p:txBody>
      </p:sp>
      <p:pic>
        <p:nvPicPr>
          <p:cNvPr id="132" name="图像" descr="图像"/>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8529" y="2114437"/>
            <a:ext cx="5680172" cy="7109498"/>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科学是有用的"/>
          <p:cNvSpPr txBox="1">
            <a:spLocks noGrp="1"/>
          </p:cNvSpPr>
          <p:nvPr>
            <p:ph type="title"/>
          </p:nvPr>
        </p:nvSpPr>
        <p:spPr>
          <a:prstGeom prst="rect">
            <a:avLst/>
          </a:prstGeom>
        </p:spPr>
        <p:txBody>
          <a:bodyPr/>
          <a:lstStyle/>
          <a:p>
            <a:r>
              <a:t>科学是有用的</a:t>
            </a:r>
          </a:p>
        </p:txBody>
      </p:sp>
      <p:sp>
        <p:nvSpPr>
          <p:cNvPr id="271" name="国家鼓励科学院的学者们解决实际应用问题和经济问题…"/>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700">
                <a:solidFill>
                  <a:srgbClr val="000000"/>
                </a:solidFill>
              </a:defRPr>
            </a:pPr>
            <a:r>
              <a:t>国家鼓励科学院的学者们解决实际应用问题和经济问题</a:t>
            </a:r>
            <a:endParaRPr sz="2100"/>
          </a:p>
          <a:p>
            <a:pPr marL="346242" indent="-346242" defTabSz="457200">
              <a:lnSpc>
                <a:spcPct val="120000"/>
              </a:lnSpc>
              <a:spcBef>
                <a:spcPts val="0"/>
              </a:spcBef>
              <a:buBlip>
                <a:blip r:embed="rId2"/>
              </a:buBlip>
              <a:defRPr sz="3700">
                <a:solidFill>
                  <a:srgbClr val="000000"/>
                </a:solidFill>
              </a:defRPr>
            </a:pPr>
            <a:r>
              <a:t>以法国科学院为例：</a:t>
            </a:r>
            <a:endParaRPr sz="2100"/>
          </a:p>
          <a:p>
            <a:pPr marL="766678" lvl="1" indent="-296778" defTabSz="457200">
              <a:lnSpc>
                <a:spcPct val="120000"/>
              </a:lnSpc>
              <a:spcBef>
                <a:spcPts val="0"/>
              </a:spcBef>
              <a:buBlip>
                <a:blip r:embed="rId2"/>
              </a:buBlip>
              <a:defRPr sz="3300">
                <a:solidFill>
                  <a:srgbClr val="000000"/>
                </a:solidFill>
              </a:defRPr>
            </a:pPr>
            <a:r>
              <a:t>1784年，编制法兰西地形图</a:t>
            </a:r>
            <a:endParaRPr sz="2100"/>
          </a:p>
          <a:p>
            <a:pPr marL="766678" lvl="1" indent="-296778" defTabSz="457200">
              <a:lnSpc>
                <a:spcPct val="120000"/>
              </a:lnSpc>
              <a:spcBef>
                <a:spcPts val="0"/>
              </a:spcBef>
              <a:buBlip>
                <a:blip r:embed="rId2"/>
              </a:buBlip>
              <a:defRPr sz="3300">
                <a:solidFill>
                  <a:srgbClr val="000000"/>
                </a:solidFill>
              </a:defRPr>
            </a:pPr>
            <a:r>
              <a:t>1746－1780年，编制法兰西矿物标本图集</a:t>
            </a:r>
            <a:endParaRPr sz="2100"/>
          </a:p>
          <a:p>
            <a:pPr marL="766678" lvl="1" indent="-296778" defTabSz="457200">
              <a:lnSpc>
                <a:spcPct val="120000"/>
              </a:lnSpc>
              <a:spcBef>
                <a:spcPts val="0"/>
              </a:spcBef>
              <a:buBlip>
                <a:blip r:embed="rId2"/>
              </a:buBlip>
              <a:defRPr sz="3300">
                <a:solidFill>
                  <a:srgbClr val="000000"/>
                </a:solidFill>
              </a:defRPr>
            </a:pPr>
            <a:r>
              <a:t>贝托莱主持纺织品染色技术</a:t>
            </a:r>
            <a:endParaRPr sz="2100"/>
          </a:p>
          <a:p>
            <a:pPr marL="766678" lvl="1" indent="-296778" defTabSz="457200">
              <a:lnSpc>
                <a:spcPct val="120000"/>
              </a:lnSpc>
              <a:spcBef>
                <a:spcPts val="0"/>
              </a:spcBef>
              <a:buBlip>
                <a:blip r:embed="rId2"/>
              </a:buBlip>
              <a:defRPr sz="3300">
                <a:solidFill>
                  <a:srgbClr val="000000"/>
                </a:solidFill>
              </a:defRPr>
            </a:pPr>
            <a:r>
              <a:t>拉瓦锡领导改进火药生产技术</a:t>
            </a:r>
            <a:endParaRPr sz="2100"/>
          </a:p>
          <a:p>
            <a:pPr marL="766678" lvl="1" indent="-296778" defTabSz="457200">
              <a:lnSpc>
                <a:spcPct val="120000"/>
              </a:lnSpc>
              <a:spcBef>
                <a:spcPts val="0"/>
              </a:spcBef>
              <a:buBlip>
                <a:blip r:embed="rId2"/>
              </a:buBlip>
              <a:defRPr sz="3300">
                <a:solidFill>
                  <a:srgbClr val="000000"/>
                </a:solidFill>
              </a:defRPr>
            </a:pPr>
            <a:r>
              <a:t>街道照明、城市下水道、度量衡</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科学交流方式的发展"/>
          <p:cNvSpPr txBox="1">
            <a:spLocks noGrp="1"/>
          </p:cNvSpPr>
          <p:nvPr>
            <p:ph type="title"/>
          </p:nvPr>
        </p:nvSpPr>
        <p:spPr>
          <a:prstGeom prst="rect">
            <a:avLst/>
          </a:prstGeom>
        </p:spPr>
        <p:txBody>
          <a:bodyPr/>
          <a:lstStyle/>
          <a:p>
            <a:r>
              <a:t>科学交流方式的发展</a:t>
            </a:r>
          </a:p>
        </p:txBody>
      </p:sp>
      <p:sp>
        <p:nvSpPr>
          <p:cNvPr id="274" name="私人通信…"/>
          <p:cNvSpPr txBox="1">
            <a:spLocks noGrp="1"/>
          </p:cNvSpPr>
          <p:nvPr>
            <p:ph type="body" idx="1"/>
          </p:nvPr>
        </p:nvSpPr>
        <p:spPr>
          <a:prstGeom prst="rect">
            <a:avLst/>
          </a:prstGeom>
        </p:spPr>
        <p:txBody>
          <a:bodyPr/>
          <a:lstStyle/>
          <a:p>
            <a:pPr marL="593557" indent="-593557" defTabSz="457200">
              <a:lnSpc>
                <a:spcPct val="120000"/>
              </a:lnSpc>
              <a:spcBef>
                <a:spcPts val="0"/>
              </a:spcBef>
              <a:buBlip>
                <a:blip r:embed="rId2"/>
              </a:buBlip>
              <a:defRPr sz="4800">
                <a:solidFill>
                  <a:srgbClr val="000000"/>
                </a:solidFill>
              </a:defRPr>
            </a:pPr>
            <a:r>
              <a:t>私人通信</a:t>
            </a:r>
            <a:endParaRPr sz="1200"/>
          </a:p>
          <a:p>
            <a:pPr marL="593557" indent="-593557" defTabSz="457200">
              <a:lnSpc>
                <a:spcPct val="120000"/>
              </a:lnSpc>
              <a:spcBef>
                <a:spcPts val="0"/>
              </a:spcBef>
              <a:buBlip>
                <a:blip r:embed="rId2"/>
              </a:buBlip>
              <a:defRPr sz="4800">
                <a:solidFill>
                  <a:srgbClr val="000000"/>
                </a:solidFill>
              </a:defRPr>
            </a:pPr>
            <a:r>
              <a:t>学会刊物</a:t>
            </a:r>
            <a:endParaRPr sz="1200"/>
          </a:p>
          <a:p>
            <a:pPr marL="997511" lvl="1" indent="-527611" defTabSz="457200">
              <a:lnSpc>
                <a:spcPct val="120000"/>
              </a:lnSpc>
              <a:spcBef>
                <a:spcPts val="0"/>
              </a:spcBef>
              <a:buBlip>
                <a:blip r:embed="rId2"/>
              </a:buBlip>
              <a:defRPr sz="4266">
                <a:solidFill>
                  <a:srgbClr val="000000"/>
                </a:solidFill>
              </a:defRPr>
            </a:pPr>
            <a:r>
              <a:t>1665年，巴黎创办了《学者报》（Le Journal des scavants），主要是书评</a:t>
            </a:r>
            <a:endParaRPr sz="1200"/>
          </a:p>
          <a:p>
            <a:pPr marL="997511" lvl="1" indent="-527611" defTabSz="457200">
              <a:lnSpc>
                <a:spcPct val="120000"/>
              </a:lnSpc>
              <a:spcBef>
                <a:spcPts val="0"/>
              </a:spcBef>
              <a:buBlip>
                <a:blip r:embed="rId2"/>
              </a:buBlip>
              <a:defRPr sz="4266">
                <a:solidFill>
                  <a:srgbClr val="000000"/>
                </a:solidFill>
              </a:defRPr>
            </a:pPr>
            <a:r>
              <a:t>伦敦创办了《哲学学报》（Philosophical Transactions），主要是学会秘书的书信摘录</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图像" descr="图像"/>
          <p:cNvPicPr>
            <a:picLocks noGrp="1"/>
          </p:cNvPicPr>
          <p:nvPr>
            <p:ph type="pic" idx="21"/>
          </p:nvPr>
        </p:nvPicPr>
        <p:blipFill>
          <a:blip r:embed="rId2" cstate="email">
            <a:extLst>
              <a:ext uri="{28A0092B-C50C-407E-A947-70E740481C1C}">
                <a14:useLocalDpi xmlns:a14="http://schemas.microsoft.com/office/drawing/2010/main"/>
              </a:ext>
            </a:extLst>
          </a:blip>
          <a:srcRect/>
          <a:stretch>
            <a:fillRect/>
          </a:stretch>
        </p:blipFill>
        <p:spPr>
          <a:xfrm>
            <a:off x="0" y="0"/>
            <a:ext cx="13004800" cy="97536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欧洲创办的科学期刊…"/>
          <p:cNvSpPr txBox="1">
            <a:spLocks noGrp="1"/>
          </p:cNvSpPr>
          <p:nvPr>
            <p:ph type="body" idx="1"/>
          </p:nvPr>
        </p:nvSpPr>
        <p:spPr>
          <a:prstGeom prst="rect">
            <a:avLst/>
          </a:prstGeom>
        </p:spPr>
        <p:txBody>
          <a:bodyPr/>
          <a:lstStyle/>
          <a:p>
            <a:pPr marL="560578" indent="-560578" defTabSz="457200">
              <a:lnSpc>
                <a:spcPct val="120000"/>
              </a:lnSpc>
              <a:spcBef>
                <a:spcPts val="0"/>
              </a:spcBef>
              <a:buBlip>
                <a:blip r:embed="rId2"/>
              </a:buBlip>
              <a:defRPr sz="4533">
                <a:solidFill>
                  <a:srgbClr val="000000"/>
                </a:solidFill>
              </a:defRPr>
            </a:pPr>
            <a:r>
              <a:t>欧洲创办的科学期刊</a:t>
            </a:r>
            <a:endParaRPr sz="1200"/>
          </a:p>
          <a:p>
            <a:pPr marL="964531" lvl="1" indent="-494631" defTabSz="457200">
              <a:lnSpc>
                <a:spcPct val="120000"/>
              </a:lnSpc>
              <a:spcBef>
                <a:spcPts val="0"/>
              </a:spcBef>
              <a:buBlip>
                <a:blip r:embed="rId2"/>
              </a:buBlip>
              <a:defRPr sz="4000">
                <a:solidFill>
                  <a:srgbClr val="000000"/>
                </a:solidFill>
              </a:defRPr>
            </a:pPr>
            <a:r>
              <a:t>1710年，普鲁士科学院创办《论文集》</a:t>
            </a:r>
            <a:endParaRPr sz="1200"/>
          </a:p>
          <a:p>
            <a:pPr marL="964531" lvl="1" indent="-494631" defTabSz="457200">
              <a:lnSpc>
                <a:spcPct val="120000"/>
              </a:lnSpc>
              <a:spcBef>
                <a:spcPts val="0"/>
              </a:spcBef>
              <a:buBlip>
                <a:blip r:embed="rId2"/>
              </a:buBlip>
              <a:defRPr sz="4000">
                <a:solidFill>
                  <a:srgbClr val="000000"/>
                </a:solidFill>
              </a:defRPr>
            </a:pPr>
            <a:r>
              <a:t>1700－1770年，创办了400种刊物</a:t>
            </a:r>
            <a:endParaRPr sz="1200"/>
          </a:p>
          <a:p>
            <a:pPr marL="964531" lvl="1" indent="-494631" defTabSz="457200">
              <a:lnSpc>
                <a:spcPct val="120000"/>
              </a:lnSpc>
              <a:spcBef>
                <a:spcPts val="0"/>
              </a:spcBef>
              <a:buBlip>
                <a:blip r:embed="rId2"/>
              </a:buBlip>
              <a:defRPr sz="4000">
                <a:solidFill>
                  <a:srgbClr val="000000"/>
                </a:solidFill>
              </a:defRPr>
            </a:pPr>
            <a:r>
              <a:t>最保守的估计，1666－1790年，200种</a:t>
            </a:r>
            <a:endParaRPr sz="1200"/>
          </a:p>
          <a:p>
            <a:pPr marL="964531" lvl="1" indent="-494631" defTabSz="457200">
              <a:lnSpc>
                <a:spcPct val="120000"/>
              </a:lnSpc>
              <a:spcBef>
                <a:spcPts val="0"/>
              </a:spcBef>
              <a:buBlip>
                <a:blip r:embed="rId2"/>
              </a:buBlip>
              <a:defRPr sz="4000">
                <a:solidFill>
                  <a:srgbClr val="000000"/>
                </a:solidFill>
              </a:defRPr>
            </a:pPr>
            <a:r>
              <a:t>1770年，有影响的科学刊物25种，涵盖所有科学领域</a:t>
            </a:r>
            <a:endParaRPr sz="1200"/>
          </a:p>
          <a:p>
            <a:pPr marL="964531" lvl="1" indent="-494631" defTabSz="457200">
              <a:lnSpc>
                <a:spcPct val="120000"/>
              </a:lnSpc>
              <a:spcBef>
                <a:spcPts val="0"/>
              </a:spcBef>
              <a:buBlip>
                <a:blip r:embed="rId2"/>
              </a:buBlip>
              <a:defRPr sz="4000">
                <a:solidFill>
                  <a:srgbClr val="000000"/>
                </a:solidFill>
              </a:defRPr>
            </a:pPr>
            <a:r>
              <a:t>1800年，重要刊物50种左右，主要为普及读物</a:t>
            </a:r>
            <a:endParaRPr sz="1200"/>
          </a:p>
          <a:p>
            <a:pPr marL="964531" lvl="1" indent="-494631" defTabSz="457200">
              <a:lnSpc>
                <a:spcPct val="120000"/>
              </a:lnSpc>
              <a:spcBef>
                <a:spcPts val="0"/>
              </a:spcBef>
              <a:buBlip>
                <a:blip r:embed="rId2"/>
              </a:buBlip>
              <a:defRPr sz="4000">
                <a:solidFill>
                  <a:srgbClr val="000000"/>
                </a:solidFill>
              </a:defRPr>
            </a:pPr>
            <a:r>
              <a:t>19世纪，专业期刊大量出现</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专业期刊的出现…"/>
          <p:cNvSpPr txBox="1">
            <a:spLocks noGrp="1"/>
          </p:cNvSpPr>
          <p:nvPr>
            <p:ph type="body" idx="1"/>
          </p:nvPr>
        </p:nvSpPr>
        <p:spPr>
          <a:prstGeom prst="rect">
            <a:avLst/>
          </a:prstGeom>
        </p:spPr>
        <p:txBody>
          <a:bodyPr/>
          <a:lstStyle/>
          <a:p>
            <a:pPr marL="438569" indent="-438569" defTabSz="434340">
              <a:lnSpc>
                <a:spcPct val="120000"/>
              </a:lnSpc>
              <a:spcBef>
                <a:spcPts val="0"/>
              </a:spcBef>
              <a:buBlip>
                <a:blip r:embed="rId2"/>
              </a:buBlip>
              <a:defRPr sz="3546">
                <a:solidFill>
                  <a:srgbClr val="000000"/>
                </a:solidFill>
              </a:defRPr>
            </a:pPr>
            <a:r>
              <a:t>专业期刊的出现</a:t>
            </a:r>
            <a:endParaRPr sz="1140"/>
          </a:p>
          <a:p>
            <a:pPr marL="822325" lvl="1" indent="-375920" defTabSz="434340">
              <a:lnSpc>
                <a:spcPct val="120000"/>
              </a:lnSpc>
              <a:spcBef>
                <a:spcPts val="0"/>
              </a:spcBef>
              <a:buBlip>
                <a:blip r:embed="rId2"/>
              </a:buBlip>
              <a:defRPr sz="3040">
                <a:solidFill>
                  <a:srgbClr val="000000"/>
                </a:solidFill>
              </a:defRPr>
            </a:pPr>
            <a:r>
              <a:t>除天文、医学外，专业期刊以化学为最</a:t>
            </a:r>
            <a:endParaRPr sz="1140"/>
          </a:p>
          <a:p>
            <a:pPr marL="822325" lvl="1" indent="-375920" defTabSz="434340">
              <a:lnSpc>
                <a:spcPct val="120000"/>
              </a:lnSpc>
              <a:spcBef>
                <a:spcPts val="0"/>
              </a:spcBef>
              <a:buBlip>
                <a:blip r:embed="rId2"/>
              </a:buBlip>
              <a:defRPr sz="3040">
                <a:solidFill>
                  <a:srgbClr val="000000"/>
                </a:solidFill>
              </a:defRPr>
            </a:pPr>
            <a:r>
              <a:t>1790年，拉瓦锡创办《化学年鉴》（Annales de chimie）</a:t>
            </a:r>
            <a:endParaRPr sz="1140"/>
          </a:p>
          <a:p>
            <a:pPr marL="822325" lvl="1" indent="-375920" defTabSz="434340">
              <a:lnSpc>
                <a:spcPct val="120000"/>
              </a:lnSpc>
              <a:spcBef>
                <a:spcPts val="0"/>
              </a:spcBef>
              <a:buBlip>
                <a:blip r:embed="rId2"/>
              </a:buBlip>
              <a:defRPr sz="3040">
                <a:solidFill>
                  <a:srgbClr val="000000"/>
                </a:solidFill>
              </a:defRPr>
            </a:pPr>
            <a:r>
              <a:t>1778年，德国克雷尔创办《化学杂志》（Chemisches Journal）</a:t>
            </a:r>
            <a:endParaRPr sz="1140"/>
          </a:p>
          <a:p>
            <a:pPr marL="822325" lvl="1" indent="-375920" defTabSz="434340">
              <a:lnSpc>
                <a:spcPct val="120000"/>
              </a:lnSpc>
              <a:spcBef>
                <a:spcPts val="0"/>
              </a:spcBef>
              <a:buBlip>
                <a:blip r:embed="rId2"/>
              </a:buBlip>
              <a:defRPr sz="3040">
                <a:solidFill>
                  <a:srgbClr val="000000"/>
                </a:solidFill>
              </a:defRPr>
            </a:pPr>
            <a:r>
              <a:t>1790年，哈勒和莱比锡创办《物理学杂志》（Journal der Physik）</a:t>
            </a:r>
            <a:endParaRPr sz="1140"/>
          </a:p>
          <a:p>
            <a:pPr marL="822325" lvl="1" indent="-375920" defTabSz="434340">
              <a:lnSpc>
                <a:spcPct val="120000"/>
              </a:lnSpc>
              <a:spcBef>
                <a:spcPts val="0"/>
              </a:spcBef>
              <a:buBlip>
                <a:blip r:embed="rId2"/>
              </a:buBlip>
              <a:defRPr sz="3040">
                <a:solidFill>
                  <a:srgbClr val="000000"/>
                </a:solidFill>
              </a:defRPr>
            </a:pPr>
            <a:r>
              <a:t>1810年，法国尼姆出版《理论和应用数学年鉴》</a:t>
            </a:r>
            <a:endParaRPr sz="1140"/>
          </a:p>
          <a:p>
            <a:pPr marL="822325" lvl="1" indent="-375920" defTabSz="434340">
              <a:lnSpc>
                <a:spcPct val="120000"/>
              </a:lnSpc>
              <a:spcBef>
                <a:spcPts val="0"/>
              </a:spcBef>
              <a:buBlip>
                <a:blip r:embed="rId2"/>
              </a:buBlip>
              <a:defRPr sz="3040">
                <a:solidFill>
                  <a:srgbClr val="000000"/>
                </a:solidFill>
              </a:defRPr>
            </a:pPr>
            <a:r>
              <a:t>19世纪60年代，专科杂志超过500种：动物学（近百种）、地质学（80种）、博物学（75种）、植物学（65种）、化学（不到60种）、数学（45种）、物理学（30种）、天文学（20种）</a:t>
            </a:r>
            <a:endParaRPr sz="1140"/>
          </a:p>
          <a:p>
            <a:pPr marL="822325" lvl="1" indent="-375920" defTabSz="434340">
              <a:lnSpc>
                <a:spcPct val="120000"/>
              </a:lnSpc>
              <a:spcBef>
                <a:spcPts val="0"/>
              </a:spcBef>
              <a:buBlip>
                <a:blip r:embed="rId2"/>
              </a:buBlip>
              <a:defRPr sz="3040">
                <a:solidFill>
                  <a:srgbClr val="000000"/>
                </a:solidFill>
              </a:defRPr>
            </a:pPr>
            <a:r>
              <a:t>1869年，</a:t>
            </a:r>
            <a:r>
              <a:rPr>
                <a:solidFill>
                  <a:srgbClr val="FF2600"/>
                </a:solidFill>
              </a:rPr>
              <a:t>《自然》创刊</a:t>
            </a:r>
            <a:r>
              <a:t>，以业余读者为对象</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科学强国的兴衰"/>
          <p:cNvSpPr txBox="1">
            <a:spLocks noGrp="1"/>
          </p:cNvSpPr>
          <p:nvPr>
            <p:ph type="title"/>
          </p:nvPr>
        </p:nvSpPr>
        <p:spPr>
          <a:prstGeom prst="rect">
            <a:avLst/>
          </a:prstGeom>
        </p:spPr>
        <p:txBody>
          <a:bodyPr/>
          <a:lstStyle/>
          <a:p>
            <a:r>
              <a:t>科学强国的兴衰</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科学强国的兴衰"/>
          <p:cNvSpPr txBox="1">
            <a:spLocks noGrp="1"/>
          </p:cNvSpPr>
          <p:nvPr>
            <p:ph type="title"/>
          </p:nvPr>
        </p:nvSpPr>
        <p:spPr>
          <a:prstGeom prst="rect">
            <a:avLst/>
          </a:prstGeom>
        </p:spPr>
        <p:txBody>
          <a:bodyPr/>
          <a:lstStyle/>
          <a:p>
            <a:r>
              <a:t>科学强国的兴衰</a:t>
            </a:r>
          </a:p>
        </p:txBody>
      </p:sp>
      <p:sp>
        <p:nvSpPr>
          <p:cNvPr id="285" name="希腊的米利都－雅典…"/>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700">
                <a:solidFill>
                  <a:srgbClr val="000000"/>
                </a:solidFill>
              </a:defRPr>
            </a:pPr>
            <a:r>
              <a:t>希腊的米利都－雅典</a:t>
            </a:r>
            <a:endParaRPr sz="2100"/>
          </a:p>
          <a:p>
            <a:pPr marL="346242" indent="-346242" defTabSz="457200">
              <a:lnSpc>
                <a:spcPct val="120000"/>
              </a:lnSpc>
              <a:spcBef>
                <a:spcPts val="0"/>
              </a:spcBef>
              <a:buBlip>
                <a:blip r:embed="rId2"/>
              </a:buBlip>
              <a:defRPr sz="3700">
                <a:solidFill>
                  <a:srgbClr val="000000"/>
                </a:solidFill>
              </a:defRPr>
            </a:pPr>
            <a:r>
              <a:t>希腊化的亚里山大里亚的缪塞昂</a:t>
            </a:r>
            <a:endParaRPr sz="2100"/>
          </a:p>
          <a:p>
            <a:pPr marL="346242" indent="-346242" defTabSz="457200">
              <a:lnSpc>
                <a:spcPct val="120000"/>
              </a:lnSpc>
              <a:spcBef>
                <a:spcPts val="0"/>
              </a:spcBef>
              <a:buBlip>
                <a:blip r:embed="rId2"/>
              </a:buBlip>
              <a:defRPr sz="3700">
                <a:solidFill>
                  <a:srgbClr val="000000"/>
                </a:solidFill>
              </a:defRPr>
            </a:pPr>
            <a:r>
              <a:t>8世纪的巴格达的智慧馆</a:t>
            </a:r>
            <a:endParaRPr sz="2100"/>
          </a:p>
          <a:p>
            <a:pPr marL="346242" indent="-346242" defTabSz="457200">
              <a:lnSpc>
                <a:spcPct val="120000"/>
              </a:lnSpc>
              <a:spcBef>
                <a:spcPts val="0"/>
              </a:spcBef>
              <a:buBlip>
                <a:blip r:embed="rId2"/>
              </a:buBlip>
              <a:defRPr sz="3700">
                <a:solidFill>
                  <a:srgbClr val="000000"/>
                </a:solidFill>
              </a:defRPr>
            </a:pPr>
            <a:r>
              <a:t>文艺复兴时期的意大利</a:t>
            </a:r>
            <a:endParaRPr sz="2100"/>
          </a:p>
          <a:p>
            <a:pPr marL="346242" indent="-346242" defTabSz="457200">
              <a:lnSpc>
                <a:spcPct val="120000"/>
              </a:lnSpc>
              <a:spcBef>
                <a:spcPts val="0"/>
              </a:spcBef>
              <a:buBlip>
                <a:blip r:embed="rId2"/>
              </a:buBlip>
              <a:defRPr sz="3700">
                <a:solidFill>
                  <a:srgbClr val="000000"/>
                </a:solidFill>
              </a:defRPr>
            </a:pPr>
            <a:r>
              <a:t>16、17世纪的英国</a:t>
            </a:r>
            <a:endParaRPr sz="2100"/>
          </a:p>
          <a:p>
            <a:pPr marL="346242" indent="-346242" defTabSz="457200">
              <a:lnSpc>
                <a:spcPct val="120000"/>
              </a:lnSpc>
              <a:spcBef>
                <a:spcPts val="0"/>
              </a:spcBef>
              <a:buBlip>
                <a:blip r:embed="rId2"/>
              </a:buBlip>
              <a:defRPr sz="3700">
                <a:solidFill>
                  <a:srgbClr val="000000"/>
                </a:solidFill>
              </a:defRPr>
            </a:pPr>
            <a:r>
              <a:t>18世纪的法国</a:t>
            </a:r>
            <a:endParaRPr sz="2100"/>
          </a:p>
          <a:p>
            <a:pPr marL="346242" indent="-346242" defTabSz="457200">
              <a:lnSpc>
                <a:spcPct val="120000"/>
              </a:lnSpc>
              <a:spcBef>
                <a:spcPts val="0"/>
              </a:spcBef>
              <a:buBlip>
                <a:blip r:embed="rId2"/>
              </a:buBlip>
              <a:defRPr sz="3700">
                <a:solidFill>
                  <a:srgbClr val="000000"/>
                </a:solidFill>
              </a:defRPr>
            </a:pPr>
            <a:r>
              <a:t>19-20世纪的德国－美国－俄国</a:t>
            </a:r>
            <a:endParaRPr sz="2100"/>
          </a:p>
          <a:p>
            <a:pPr marL="346242" indent="-346242" defTabSz="457200">
              <a:lnSpc>
                <a:spcPct val="120000"/>
              </a:lnSpc>
              <a:spcBef>
                <a:spcPts val="0"/>
              </a:spcBef>
              <a:buBlip>
                <a:blip r:embed="rId2"/>
              </a:buBlip>
              <a:defRPr sz="3700">
                <a:solidFill>
                  <a:srgbClr val="000000"/>
                </a:solidFill>
              </a:defRPr>
            </a:pPr>
            <a:r>
              <a:t>20-21世纪美国</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意大利"/>
          <p:cNvSpPr txBox="1">
            <a:spLocks noGrp="1"/>
          </p:cNvSpPr>
          <p:nvPr>
            <p:ph type="title"/>
          </p:nvPr>
        </p:nvSpPr>
        <p:spPr>
          <a:prstGeom prst="rect">
            <a:avLst/>
          </a:prstGeom>
        </p:spPr>
        <p:txBody>
          <a:bodyPr/>
          <a:lstStyle/>
          <a:p>
            <a:r>
              <a:t>意大利</a:t>
            </a:r>
          </a:p>
        </p:txBody>
      </p:sp>
      <p:sp>
        <p:nvSpPr>
          <p:cNvPr id="288" name="1580年，波尔塔（Giambattista della Porta, 1535-1615）创办“自然秘密研究会”（Academia Secretorum Naturae，Accademia dei Segreti），是近代历史上第一个科学社团。不久被教会指责搞魔法，解散。…"/>
          <p:cNvSpPr txBox="1">
            <a:spLocks noGrp="1"/>
          </p:cNvSpPr>
          <p:nvPr>
            <p:ph type="body" idx="1"/>
          </p:nvPr>
        </p:nvSpPr>
        <p:spPr>
          <a:prstGeom prst="rect">
            <a:avLst/>
          </a:prstGeom>
        </p:spPr>
        <p:txBody>
          <a:bodyPr/>
          <a:lstStyle/>
          <a:p>
            <a:pPr>
              <a:buBlip>
                <a:blip r:embed="rId2"/>
              </a:buBlip>
            </a:pPr>
            <a:r>
              <a:t>1580年，波尔塔（Giambattista della Porta, 1535-1615）创办“自然秘密研究会”（Academia Secretorum Naturae</a:t>
            </a:r>
            <a:r>
              <a:rPr>
                <a:solidFill>
                  <a:srgbClr val="222222"/>
                </a:solidFill>
              </a:rPr>
              <a:t>，Accademia dei Segreti</a:t>
            </a:r>
            <a:r>
              <a:t>），是近代历史上第一个科学社团。不久被教会指责搞魔法，解散。</a:t>
            </a:r>
          </a:p>
          <a:p>
            <a:pPr>
              <a:buBlip>
                <a:blip r:embed="rId2"/>
              </a:buBlip>
            </a:pPr>
            <a:r>
              <a:t>1603年，切西（Federico Cesi, 1585-1630）创办了林琴学院（Accademia dei Lincei）,波尔塔、伽利略是院士。1615年由于对哥白尼学说产生分歧，学院分裂。1630年学院解散。</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意大利"/>
          <p:cNvSpPr txBox="1">
            <a:spLocks noGrp="1"/>
          </p:cNvSpPr>
          <p:nvPr>
            <p:ph type="title"/>
          </p:nvPr>
        </p:nvSpPr>
        <p:spPr>
          <a:prstGeom prst="rect">
            <a:avLst/>
          </a:prstGeom>
        </p:spPr>
        <p:txBody>
          <a:bodyPr/>
          <a:lstStyle/>
          <a:p>
            <a:r>
              <a:t>意大利</a:t>
            </a:r>
          </a:p>
        </p:txBody>
      </p:sp>
      <p:sp>
        <p:nvSpPr>
          <p:cNvPr id="291" name="1657年，伽利略的学生们托里拆利、维维安尼在美第奇大公斐迪南二世和利奥波德亲王的支持下创办了实验学社（Accademia del Cimento，Academy of Experiment），1667年中止。…"/>
          <p:cNvSpPr txBox="1">
            <a:spLocks noGrp="1"/>
          </p:cNvSpPr>
          <p:nvPr>
            <p:ph type="body" idx="1"/>
          </p:nvPr>
        </p:nvSpPr>
        <p:spPr>
          <a:prstGeom prst="rect">
            <a:avLst/>
          </a:prstGeom>
        </p:spPr>
        <p:txBody>
          <a:bodyPr/>
          <a:lstStyle/>
          <a:p>
            <a:pPr>
              <a:buBlip>
                <a:blip r:embed="rId2"/>
              </a:buBlip>
            </a:pPr>
            <a:r>
              <a:t>1657年，伽利略的学生们托里拆利、维维安尼在美第奇大公斐迪南二世和利奥波德亲王的支持下创办了实验学社（</a:t>
            </a:r>
            <a:r>
              <a:rPr>
                <a:solidFill>
                  <a:srgbClr val="0B0080"/>
                </a:solidFill>
                <a:hlinkClick r:id="rId3"/>
              </a:rPr>
              <a:t>Accademia del Cimento</a:t>
            </a:r>
            <a:r>
              <a:t>，Academy of Experiment），1667年中止。</a:t>
            </a:r>
          </a:p>
          <a:p>
            <a:pPr>
              <a:buBlip>
                <a:blip r:embed="rId2"/>
              </a:buBlip>
            </a:pPr>
            <a:r>
              <a:t>成员：波雷利（Giovanni Alfonso Borelli），化石地质学家斯台诺（Nicolas Steno, 1638-1686）</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意大利"/>
          <p:cNvSpPr txBox="1">
            <a:spLocks noGrp="1"/>
          </p:cNvSpPr>
          <p:nvPr>
            <p:ph type="title"/>
          </p:nvPr>
        </p:nvSpPr>
        <p:spPr>
          <a:prstGeom prst="rect">
            <a:avLst/>
          </a:prstGeom>
        </p:spPr>
        <p:txBody>
          <a:bodyPr/>
          <a:lstStyle/>
          <a:p>
            <a:r>
              <a:t>意大利</a:t>
            </a:r>
          </a:p>
        </p:txBody>
      </p:sp>
      <p:sp>
        <p:nvSpPr>
          <p:cNvPr id="294" name="菲波纳齐（Leonardo Fibonacci，1170-1250），数学家…"/>
          <p:cNvSpPr txBox="1">
            <a:spLocks noGrp="1"/>
          </p:cNvSpPr>
          <p:nvPr>
            <p:ph type="body" idx="1"/>
          </p:nvPr>
        </p:nvSpPr>
        <p:spPr>
          <a:prstGeom prst="rect">
            <a:avLst/>
          </a:prstGeom>
        </p:spPr>
        <p:txBody>
          <a:bodyPr/>
          <a:lstStyle/>
          <a:p>
            <a:pPr marL="730076" indent="-730076" defTabSz="479044">
              <a:spcBef>
                <a:spcPts val="0"/>
              </a:spcBef>
              <a:buBlip>
                <a:blip r:embed="rId2"/>
              </a:buBlip>
              <a:defRPr sz="3280"/>
            </a:pPr>
            <a:r>
              <a:t>菲波纳齐（</a:t>
            </a:r>
            <a:r>
              <a:rPr u="sng">
                <a:hlinkClick r:id="rId3"/>
              </a:rPr>
              <a:t>Leonardo Fibonacci</a:t>
            </a:r>
            <a:r>
              <a:t>，1170-1250），数学家</a:t>
            </a:r>
          </a:p>
          <a:p>
            <a:pPr marL="730076" indent="-730076" defTabSz="479044">
              <a:spcBef>
                <a:spcPts val="0"/>
              </a:spcBef>
              <a:buBlip>
                <a:blip r:embed="rId2"/>
              </a:buBlip>
              <a:defRPr sz="3280"/>
            </a:pPr>
            <a:r>
              <a:t>达芬奇（Leonardo da Vinci, 1452-1519）</a:t>
            </a:r>
          </a:p>
          <a:p>
            <a:pPr marL="730076" indent="-730076" defTabSz="479044">
              <a:spcBef>
                <a:spcPts val="0"/>
              </a:spcBef>
              <a:buBlip>
                <a:blip r:embed="rId2"/>
              </a:buBlip>
              <a:defRPr sz="3280"/>
            </a:pPr>
            <a:r>
              <a:t>塔塔利亚（</a:t>
            </a:r>
            <a:r>
              <a:rPr u="sng">
                <a:hlinkClick r:id="rId4"/>
              </a:rPr>
              <a:t>Niccolò Fontana Tartaglia</a:t>
            </a:r>
            <a:r>
              <a:t>，1499-1557），数学家</a:t>
            </a:r>
          </a:p>
          <a:p>
            <a:pPr marL="730076" indent="-730076" defTabSz="479044">
              <a:spcBef>
                <a:spcPts val="0"/>
              </a:spcBef>
              <a:buBlip>
                <a:blip r:embed="rId2"/>
              </a:buBlip>
              <a:defRPr sz="3280"/>
            </a:pPr>
            <a:r>
              <a:t>阿尔德罗万迪（</a:t>
            </a:r>
            <a:r>
              <a:rPr u="sng">
                <a:hlinkClick r:id="rId5"/>
              </a:rPr>
              <a:t>Ulisse Aldrovandi</a:t>
            </a:r>
            <a:r>
              <a:t>，1522-1605），博物学家</a:t>
            </a:r>
          </a:p>
          <a:p>
            <a:pPr marL="730076" indent="-730076" defTabSz="479044">
              <a:spcBef>
                <a:spcPts val="0"/>
              </a:spcBef>
              <a:buBlip>
                <a:blip r:embed="rId2"/>
              </a:buBlip>
              <a:defRPr sz="3280"/>
            </a:pPr>
            <a:r>
              <a:t>波尔塔（</a:t>
            </a:r>
            <a:r>
              <a:rPr u="sng">
                <a:hlinkClick r:id="rId6"/>
              </a:rPr>
              <a:t>Giambattista della Porta</a:t>
            </a:r>
            <a:r>
              <a:t>，1535-1615），物理学家</a:t>
            </a:r>
          </a:p>
          <a:p>
            <a:pPr marL="730076" indent="-730076" defTabSz="479044">
              <a:spcBef>
                <a:spcPts val="0"/>
              </a:spcBef>
              <a:buBlip>
                <a:blip r:embed="rId2"/>
              </a:buBlip>
              <a:defRPr sz="3280"/>
            </a:pPr>
            <a:r>
              <a:t>法布里修斯（</a:t>
            </a:r>
            <a:r>
              <a:rPr u="sng">
                <a:hlinkClick r:id="rId7"/>
              </a:rPr>
              <a:t>Hieronymus Fabricius</a:t>
            </a:r>
            <a:r>
              <a:rPr>
                <a:solidFill>
                  <a:srgbClr val="222222"/>
                </a:solidFill>
              </a:rPr>
              <a:t> ，</a:t>
            </a:r>
            <a:r>
              <a:t>1537-1619），生理学家</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科学家社会角色的建立"/>
          <p:cNvSpPr txBox="1">
            <a:spLocks noGrp="1"/>
          </p:cNvSpPr>
          <p:nvPr>
            <p:ph type="title"/>
          </p:nvPr>
        </p:nvSpPr>
        <p:spPr>
          <a:prstGeom prst="rect">
            <a:avLst/>
          </a:prstGeom>
        </p:spPr>
        <p:txBody>
          <a:bodyPr/>
          <a:lstStyle/>
          <a:p>
            <a:r>
              <a:t>科学家社会角色的建立</a:t>
            </a:r>
          </a:p>
        </p:txBody>
      </p:sp>
      <p:sp>
        <p:nvSpPr>
          <p:cNvPr id="135" name="科学家拒绝自称“科学家”（scientist）…"/>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4100">
                <a:solidFill>
                  <a:srgbClr val="000000"/>
                </a:solidFill>
              </a:defRPr>
            </a:pPr>
            <a:r>
              <a:t>科学家拒绝自称“科学家”（scientist）</a:t>
            </a:r>
            <a:endParaRPr sz="2500"/>
          </a:p>
          <a:p>
            <a:pPr marL="766678" lvl="1" indent="-296778" defTabSz="457200">
              <a:lnSpc>
                <a:spcPct val="120000"/>
              </a:lnSpc>
              <a:spcBef>
                <a:spcPts val="0"/>
              </a:spcBef>
              <a:buBlip>
                <a:blip r:embed="rId2"/>
              </a:buBlip>
              <a:defRPr sz="3700">
                <a:solidFill>
                  <a:srgbClr val="000000"/>
                </a:solidFill>
              </a:defRPr>
            </a:pPr>
            <a:r>
              <a:t>法拉第（Michael Faraday, 1791-1867）</a:t>
            </a:r>
            <a:endParaRPr sz="2500"/>
          </a:p>
          <a:p>
            <a:pPr marL="766678" lvl="1" indent="-296778" defTabSz="457200">
              <a:lnSpc>
                <a:spcPct val="120000"/>
              </a:lnSpc>
              <a:spcBef>
                <a:spcPts val="0"/>
              </a:spcBef>
              <a:buBlip>
                <a:blip r:embed="rId2"/>
              </a:buBlip>
              <a:defRPr sz="3700">
                <a:solidFill>
                  <a:srgbClr val="000000"/>
                </a:solidFill>
              </a:defRPr>
            </a:pPr>
            <a:r>
              <a:t>赫胥黎（Thomas Huxley，1825-1895）</a:t>
            </a:r>
            <a:endParaRPr sz="2500"/>
          </a:p>
          <a:p>
            <a:pPr marL="766678" lvl="1" indent="-296778" defTabSz="457200">
              <a:lnSpc>
                <a:spcPct val="120000"/>
              </a:lnSpc>
              <a:spcBef>
                <a:spcPts val="0"/>
              </a:spcBef>
              <a:buBlip>
                <a:blip r:embed="rId2"/>
              </a:buBlip>
              <a:defRPr sz="3700">
                <a:solidFill>
                  <a:srgbClr val="000000"/>
                </a:solidFill>
              </a:defRPr>
            </a:pPr>
            <a:r>
              <a:t>开尔文（Lord Kelvin，William Thomson, 1824-1907）</a:t>
            </a:r>
            <a:endParaRPr sz="2500"/>
          </a:p>
          <a:p>
            <a:pPr marL="766678" lvl="1" indent="-296778" defTabSz="457200">
              <a:lnSpc>
                <a:spcPct val="120000"/>
              </a:lnSpc>
              <a:spcBef>
                <a:spcPts val="0"/>
              </a:spcBef>
              <a:buBlip>
                <a:blip r:embed="rId2"/>
              </a:buBlip>
              <a:defRPr sz="3700">
                <a:solidFill>
                  <a:srgbClr val="000000"/>
                </a:solidFill>
              </a:defRPr>
            </a:pPr>
            <a:r>
              <a:t>瑞利（Lord Rayleigh，John Strutt, 1842-1919）</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意大利"/>
          <p:cNvSpPr txBox="1">
            <a:spLocks noGrp="1"/>
          </p:cNvSpPr>
          <p:nvPr>
            <p:ph type="title"/>
          </p:nvPr>
        </p:nvSpPr>
        <p:spPr>
          <a:prstGeom prst="rect">
            <a:avLst/>
          </a:prstGeom>
        </p:spPr>
        <p:txBody>
          <a:bodyPr/>
          <a:lstStyle/>
          <a:p>
            <a:r>
              <a:t>意大利</a:t>
            </a:r>
          </a:p>
        </p:txBody>
      </p:sp>
      <p:sp>
        <p:nvSpPr>
          <p:cNvPr id="297" name="利玛窦（Matteo Ricci，1552-1610），来华传教士…"/>
          <p:cNvSpPr txBox="1">
            <a:spLocks noGrp="1"/>
          </p:cNvSpPr>
          <p:nvPr>
            <p:ph type="body" idx="1"/>
          </p:nvPr>
        </p:nvSpPr>
        <p:spPr>
          <a:prstGeom prst="rect">
            <a:avLst/>
          </a:prstGeom>
        </p:spPr>
        <p:txBody>
          <a:bodyPr/>
          <a:lstStyle/>
          <a:p>
            <a:pPr marL="836916" indent="-836916" defTabSz="549148">
              <a:spcBef>
                <a:spcPts val="0"/>
              </a:spcBef>
              <a:buBlip>
                <a:blip r:embed="rId2"/>
              </a:buBlip>
              <a:defRPr sz="3759"/>
            </a:pPr>
            <a:r>
              <a:t>利玛窦（</a:t>
            </a:r>
            <a:r>
              <a:rPr u="sng">
                <a:hlinkClick r:id="rId3"/>
              </a:rPr>
              <a:t>Matteo Ricci</a:t>
            </a:r>
            <a:r>
              <a:t>，1552-1610），来华传教士</a:t>
            </a:r>
          </a:p>
          <a:p>
            <a:pPr marL="836916" indent="-836916" defTabSz="549148">
              <a:spcBef>
                <a:spcPts val="0"/>
              </a:spcBef>
              <a:buBlip>
                <a:blip r:embed="rId2"/>
              </a:buBlip>
              <a:defRPr sz="3759"/>
            </a:pPr>
            <a:r>
              <a:t>伽利略(</a:t>
            </a:r>
            <a:r>
              <a:rPr u="sng">
                <a:hlinkClick r:id="rId4"/>
              </a:rPr>
              <a:t>Galileo Galilei</a:t>
            </a:r>
            <a:r>
              <a:t>，1564-1642)，物理学家、天文学家</a:t>
            </a:r>
          </a:p>
          <a:p>
            <a:pPr marL="836916" indent="-836916" defTabSz="549148">
              <a:spcBef>
                <a:spcPts val="0"/>
              </a:spcBef>
              <a:buBlip>
                <a:blip r:embed="rId2"/>
              </a:buBlip>
              <a:defRPr sz="3759"/>
            </a:pPr>
            <a:r>
              <a:t>波雷利（</a:t>
            </a:r>
            <a:r>
              <a:rPr u="sng">
                <a:hlinkClick r:id="rId5"/>
              </a:rPr>
              <a:t>Giovanni Alfonso Borelli</a:t>
            </a:r>
            <a:r>
              <a:t>，1608-1679），天文学家</a:t>
            </a:r>
          </a:p>
          <a:p>
            <a:pPr marL="836916" indent="-836916" defTabSz="549148">
              <a:spcBef>
                <a:spcPts val="0"/>
              </a:spcBef>
              <a:buBlip>
                <a:blip r:embed="rId2"/>
              </a:buBlip>
              <a:defRPr sz="3759"/>
            </a:pPr>
            <a:r>
              <a:t>卡西尼（</a:t>
            </a:r>
            <a:r>
              <a:rPr u="sng">
                <a:hlinkClick r:id="rId6"/>
              </a:rPr>
              <a:t>Giovanni Domenico Cassini</a:t>
            </a:r>
            <a:r>
              <a:rPr>
                <a:solidFill>
                  <a:srgbClr val="222222"/>
                </a:solidFill>
              </a:rPr>
              <a:t>, 1625-1712</a:t>
            </a:r>
            <a:r>
              <a:t>）天文学家</a:t>
            </a:r>
          </a:p>
          <a:p>
            <a:pPr marL="836916" indent="-836916" defTabSz="549148">
              <a:spcBef>
                <a:spcPts val="0"/>
              </a:spcBef>
              <a:buBlip>
                <a:blip r:embed="rId2"/>
              </a:buBlip>
              <a:defRPr sz="3759"/>
            </a:pPr>
            <a:r>
              <a:t>托里拆利（</a:t>
            </a:r>
            <a:r>
              <a:rPr u="sng">
                <a:hlinkClick r:id="rId7"/>
              </a:rPr>
              <a:t>Evangelista Torricelli</a:t>
            </a:r>
            <a:r>
              <a:rPr>
                <a:solidFill>
                  <a:srgbClr val="222222"/>
                </a:solidFill>
              </a:rPr>
              <a:t> ，1608-1647</a:t>
            </a:r>
            <a:r>
              <a: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意大利"/>
          <p:cNvSpPr txBox="1">
            <a:spLocks noGrp="1"/>
          </p:cNvSpPr>
          <p:nvPr>
            <p:ph type="title"/>
          </p:nvPr>
        </p:nvSpPr>
        <p:spPr>
          <a:prstGeom prst="rect">
            <a:avLst/>
          </a:prstGeom>
        </p:spPr>
        <p:txBody>
          <a:bodyPr/>
          <a:lstStyle/>
          <a:p>
            <a:r>
              <a:t>意大利</a:t>
            </a:r>
          </a:p>
        </p:txBody>
      </p:sp>
      <p:sp>
        <p:nvSpPr>
          <p:cNvPr id="300" name="马尔比基（Marcello Malpighi ，1628-1694）…"/>
          <p:cNvSpPr txBox="1">
            <a:spLocks noGrp="1"/>
          </p:cNvSpPr>
          <p:nvPr>
            <p:ph type="body" idx="1"/>
          </p:nvPr>
        </p:nvSpPr>
        <p:spPr>
          <a:prstGeom prst="rect">
            <a:avLst/>
          </a:prstGeom>
        </p:spPr>
        <p:txBody>
          <a:bodyPr/>
          <a:lstStyle/>
          <a:p>
            <a:pPr marL="863626" indent="-863626" defTabSz="566674">
              <a:spcBef>
                <a:spcPts val="0"/>
              </a:spcBef>
              <a:buBlip>
                <a:blip r:embed="rId2"/>
              </a:buBlip>
              <a:defRPr sz="3880"/>
            </a:pPr>
            <a:r>
              <a:t>马尔比基（</a:t>
            </a:r>
            <a:r>
              <a:rPr u="sng">
                <a:hlinkClick r:id="rId3"/>
              </a:rPr>
              <a:t>Marcello Malpighi</a:t>
            </a:r>
            <a:r>
              <a:rPr>
                <a:solidFill>
                  <a:srgbClr val="222222"/>
                </a:solidFill>
              </a:rPr>
              <a:t> ，1628-1694</a:t>
            </a:r>
            <a:r>
              <a:t>）</a:t>
            </a:r>
          </a:p>
          <a:p>
            <a:pPr marL="863626" indent="-863626" defTabSz="566674">
              <a:spcBef>
                <a:spcPts val="0"/>
              </a:spcBef>
              <a:buBlip>
                <a:blip r:embed="rId2"/>
              </a:buBlip>
              <a:defRPr sz="3880"/>
            </a:pPr>
            <a:r>
              <a:t>伽伐尼（</a:t>
            </a:r>
            <a:r>
              <a:rPr u="sng">
                <a:hlinkClick r:id="rId4"/>
              </a:rPr>
              <a:t>Luigi Galvani</a:t>
            </a:r>
            <a:r>
              <a:t>，1737-1798）</a:t>
            </a:r>
          </a:p>
          <a:p>
            <a:pPr marL="863626" indent="-863626" defTabSz="566674">
              <a:spcBef>
                <a:spcPts val="0"/>
              </a:spcBef>
              <a:buBlip>
                <a:blip r:embed="rId2"/>
              </a:buBlip>
              <a:defRPr sz="3880"/>
            </a:pPr>
            <a:r>
              <a:t>伏打（</a:t>
            </a:r>
            <a:r>
              <a:rPr u="sng">
                <a:hlinkClick r:id="rId5"/>
              </a:rPr>
              <a:t>Alessandro Volta</a:t>
            </a:r>
            <a:r>
              <a:t>，1745-1827）</a:t>
            </a:r>
          </a:p>
          <a:p>
            <a:pPr marL="863626" indent="-863626" defTabSz="566674">
              <a:spcBef>
                <a:spcPts val="0"/>
              </a:spcBef>
              <a:buBlip>
                <a:blip r:embed="rId2"/>
              </a:buBlip>
              <a:defRPr sz="3880"/>
            </a:pPr>
            <a:r>
              <a:t>阿伏加德罗（Amedeo Carlo Avogadro，1776-1856）</a:t>
            </a:r>
          </a:p>
          <a:p>
            <a:pPr marL="863626" indent="-863626" defTabSz="566674">
              <a:spcBef>
                <a:spcPts val="0"/>
              </a:spcBef>
              <a:buBlip>
                <a:blip r:embed="rId2"/>
              </a:buBlip>
              <a:defRPr sz="3880"/>
            </a:pPr>
            <a:r>
              <a:t>皮亚诺（</a:t>
            </a:r>
            <a:r>
              <a:rPr u="sng">
                <a:hlinkClick r:id="rId6"/>
              </a:rPr>
              <a:t>Giuseppe Peano</a:t>
            </a:r>
            <a:r>
              <a:t>，1858-1932）</a:t>
            </a:r>
          </a:p>
          <a:p>
            <a:pPr marL="863626" indent="-863626" defTabSz="566674">
              <a:spcBef>
                <a:spcPts val="0"/>
              </a:spcBef>
              <a:buBlip>
                <a:blip r:embed="rId2"/>
              </a:buBlip>
              <a:defRPr sz="3880"/>
            </a:pPr>
            <a:r>
              <a:t>马可尼（</a:t>
            </a:r>
            <a:r>
              <a:rPr u="sng">
                <a:hlinkClick r:id="rId7"/>
              </a:rPr>
              <a:t>Guglielmo Marconi</a:t>
            </a:r>
            <a:r>
              <a:rPr>
                <a:solidFill>
                  <a:srgbClr val="222222"/>
                </a:solidFill>
              </a:rPr>
              <a:t> ，1874-1937</a:t>
            </a:r>
            <a:r>
              <a:t>）</a:t>
            </a:r>
          </a:p>
          <a:p>
            <a:pPr marL="863626" indent="-863626" defTabSz="566674">
              <a:spcBef>
                <a:spcPts val="0"/>
              </a:spcBef>
              <a:buBlip>
                <a:blip r:embed="rId2"/>
              </a:buBlip>
              <a:defRPr sz="3880"/>
            </a:pPr>
            <a:r>
              <a:t>费米（</a:t>
            </a:r>
            <a:r>
              <a:rPr u="sng">
                <a:hlinkClick r:id="rId8"/>
              </a:rPr>
              <a:t>Enrico Fermi</a:t>
            </a:r>
            <a:r>
              <a:t>，1901-1954）</a:t>
            </a:r>
          </a:p>
          <a:p>
            <a:pPr marL="863626" indent="-863626" defTabSz="566674">
              <a:spcBef>
                <a:spcPts val="0"/>
              </a:spcBef>
              <a:buBlip>
                <a:blip r:embed="rId2"/>
              </a:buBlip>
              <a:defRPr sz="3880"/>
            </a:pPr>
            <a:r>
              <a:t>卢里亚（</a:t>
            </a:r>
            <a:r>
              <a:rPr u="sng">
                <a:hlinkClick r:id="rId9"/>
              </a:rPr>
              <a:t>Salvador Luria</a:t>
            </a:r>
            <a:r>
              <a:t>，1912-1991）</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英国科学家"/>
          <p:cNvSpPr txBox="1">
            <a:spLocks noGrp="1"/>
          </p:cNvSpPr>
          <p:nvPr>
            <p:ph type="title"/>
          </p:nvPr>
        </p:nvSpPr>
        <p:spPr>
          <a:prstGeom prst="rect">
            <a:avLst/>
          </a:prstGeom>
        </p:spPr>
        <p:txBody>
          <a:bodyPr/>
          <a:lstStyle/>
          <a:p>
            <a:r>
              <a:t>英国科学家</a:t>
            </a:r>
          </a:p>
        </p:txBody>
      </p:sp>
      <p:sp>
        <p:nvSpPr>
          <p:cNvPr id="303" name="14世纪牛津默顿学派…"/>
          <p:cNvSpPr txBox="1">
            <a:spLocks noGrp="1"/>
          </p:cNvSpPr>
          <p:nvPr>
            <p:ph type="body" idx="1"/>
          </p:nvPr>
        </p:nvSpPr>
        <p:spPr>
          <a:prstGeom prst="rect">
            <a:avLst/>
          </a:prstGeom>
        </p:spPr>
        <p:txBody>
          <a:bodyPr/>
          <a:lstStyle/>
          <a:p>
            <a:pPr marL="422909" indent="-422909" defTabSz="525779">
              <a:spcBef>
                <a:spcPts val="2700"/>
              </a:spcBef>
              <a:buBlip>
                <a:blip r:embed="rId2"/>
              </a:buBlip>
              <a:defRPr sz="3420"/>
            </a:pPr>
            <a:r>
              <a:t>14世纪牛津默顿学派</a:t>
            </a:r>
          </a:p>
          <a:p>
            <a:pPr marL="422909" indent="-422909" defTabSz="525779">
              <a:spcBef>
                <a:spcPts val="2700"/>
              </a:spcBef>
              <a:buBlip>
                <a:blip r:embed="rId2"/>
              </a:buBlip>
              <a:defRPr sz="3420"/>
            </a:pPr>
            <a:r>
              <a:t>培根（1561-1626）、皇家学会（1662）</a:t>
            </a:r>
          </a:p>
          <a:p>
            <a:pPr marL="422909" indent="-422909" defTabSz="525779">
              <a:spcBef>
                <a:spcPts val="2700"/>
              </a:spcBef>
              <a:buBlip>
                <a:blip r:embed="rId2"/>
              </a:buBlip>
              <a:defRPr sz="3420"/>
            </a:pPr>
            <a:r>
              <a:t>吉尔伯特（William Gilbert, 1544-1603）</a:t>
            </a:r>
          </a:p>
          <a:p>
            <a:pPr marL="422909" indent="-422909" defTabSz="525779">
              <a:spcBef>
                <a:spcPts val="2700"/>
              </a:spcBef>
              <a:buBlip>
                <a:blip r:embed="rId2"/>
              </a:buBlip>
              <a:defRPr sz="3420"/>
            </a:pPr>
            <a:r>
              <a:t>波义耳（Robert Boyle, 1627-1691）</a:t>
            </a:r>
          </a:p>
          <a:p>
            <a:pPr marL="422909" indent="-422909" defTabSz="525779">
              <a:spcBef>
                <a:spcPts val="2700"/>
              </a:spcBef>
              <a:buBlip>
                <a:blip r:embed="rId2"/>
              </a:buBlip>
              <a:defRPr sz="3420"/>
            </a:pPr>
            <a:r>
              <a:t>胡克（Robert Hooke, 1635-1703）</a:t>
            </a:r>
          </a:p>
          <a:p>
            <a:pPr marL="422909" indent="-422909" defTabSz="525779">
              <a:spcBef>
                <a:spcPts val="2700"/>
              </a:spcBef>
              <a:buBlip>
                <a:blip r:embed="rId2"/>
              </a:buBlip>
              <a:defRPr sz="3420"/>
            </a:pPr>
            <a:r>
              <a:t>牛顿（Issac Newton, 1642-1727）</a:t>
            </a:r>
          </a:p>
          <a:p>
            <a:pPr marL="422909" indent="-422909" defTabSz="525779">
              <a:spcBef>
                <a:spcPts val="2700"/>
              </a:spcBef>
              <a:buBlip>
                <a:blip r:embed="rId2"/>
              </a:buBlip>
              <a:defRPr sz="3420"/>
            </a:pPr>
            <a:r>
              <a:t>哈雷（Edmond Halley, 1656-1742）</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西敏寺与英国科学"/>
          <p:cNvSpPr txBox="1">
            <a:spLocks noGrp="1"/>
          </p:cNvSpPr>
          <p:nvPr>
            <p:ph type="title"/>
          </p:nvPr>
        </p:nvSpPr>
        <p:spPr>
          <a:prstGeom prst="rect">
            <a:avLst/>
          </a:prstGeom>
        </p:spPr>
        <p:txBody>
          <a:bodyPr/>
          <a:lstStyle/>
          <a:p>
            <a:r>
              <a:t>西敏寺与英国科学</a:t>
            </a:r>
          </a:p>
        </p:txBody>
      </p:sp>
      <p:sp>
        <p:nvSpPr>
          <p:cNvPr id="306" name="“走进威斯敏斯特教堂，人们所瞻仰的不是君王们的陵寝，而是国家为感谢那些为国增光的最伟大人物的纪念碑。这便是英国人民对于才能的尊敬。”——伏尔泰"/>
          <p:cNvSpPr txBox="1">
            <a:spLocks noGrp="1"/>
          </p:cNvSpPr>
          <p:nvPr>
            <p:ph type="body" idx="1"/>
          </p:nvPr>
        </p:nvSpPr>
        <p:spPr>
          <a:prstGeom prst="rect">
            <a:avLst/>
          </a:prstGeom>
        </p:spPr>
        <p:txBody>
          <a:bodyPr/>
          <a:lstStyle>
            <a:lvl1pPr marL="0" indent="0" defTabSz="457200">
              <a:lnSpc>
                <a:spcPts val="6500"/>
              </a:lnSpc>
              <a:spcBef>
                <a:spcPts val="0"/>
              </a:spcBef>
              <a:buSzTx/>
              <a:buNone/>
              <a:defRPr sz="4300">
                <a:ln w="0" cap="flat">
                  <a:solidFill>
                    <a:srgbClr val="000000"/>
                  </a:solidFill>
                  <a:prstDash val="solid"/>
                  <a:miter lim="400000"/>
                </a:ln>
                <a:solidFill>
                  <a:srgbClr val="000000"/>
                </a:solidFill>
              </a:defRPr>
            </a:lvl1pPr>
          </a:lstStyle>
          <a:p>
            <a:r>
              <a:t>“走进威斯敏斯特教堂，人们所瞻仰的不是君王们的陵寝，而是国家为感谢那些为国增光的最伟大人物的纪念碑。这便是英国人民对于才能的尊敬。”——伏尔泰</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墓藏西敏寺"/>
          <p:cNvSpPr txBox="1">
            <a:spLocks noGrp="1"/>
          </p:cNvSpPr>
          <p:nvPr>
            <p:ph type="title"/>
          </p:nvPr>
        </p:nvSpPr>
        <p:spPr>
          <a:prstGeom prst="rect">
            <a:avLst/>
          </a:prstGeom>
        </p:spPr>
        <p:txBody>
          <a:bodyPr/>
          <a:lstStyle/>
          <a:p>
            <a:r>
              <a:t>墓藏西敏寺</a:t>
            </a:r>
          </a:p>
        </p:txBody>
      </p:sp>
      <p:sp>
        <p:nvSpPr>
          <p:cNvPr id="309" name="牛顿(Issac Newton, 1642-1727)中殿，雕像…"/>
          <p:cNvSpPr txBox="1">
            <a:spLocks noGrp="1"/>
          </p:cNvSpPr>
          <p:nvPr>
            <p:ph type="body" idx="1"/>
          </p:nvPr>
        </p:nvSpPr>
        <p:spPr>
          <a:prstGeom prst="rect">
            <a:avLst/>
          </a:prstGeom>
        </p:spPr>
        <p:txBody>
          <a:bodyPr/>
          <a:lstStyle/>
          <a:p>
            <a:pPr marL="723900" indent="-723900">
              <a:buSzPct val="100000"/>
              <a:buAutoNum type="arabicPeriod"/>
            </a:pPr>
            <a:r>
              <a:t>牛顿(Issac Newton, 1642-1727)中殿，雕像</a:t>
            </a:r>
          </a:p>
          <a:p>
            <a:pPr marL="723900" indent="-723900">
              <a:buSzPct val="100000"/>
              <a:buAutoNum type="arabicPeriod"/>
            </a:pPr>
            <a:r>
              <a:t>约翰·赫舍尔(John Herschel, 1792-1871)中殿，天文学家</a:t>
            </a:r>
          </a:p>
          <a:p>
            <a:pPr marL="723900" indent="-723900">
              <a:buSzPct val="100000"/>
              <a:buAutoNum type="arabicPeriod"/>
            </a:pPr>
            <a:r>
              <a:t>莱尔(Charles Lyell, 1797-1875)中殿，胸像，地质学家</a:t>
            </a:r>
          </a:p>
          <a:p>
            <a:pPr marL="723900" indent="-723900">
              <a:buSzPct val="100000"/>
              <a:buAutoNum type="arabicPeriod"/>
            </a:pPr>
            <a:r>
              <a:t>斯蒂芬逊（Robert Stephenson, 1803-1859）中殿，窗像位于</a:t>
            </a:r>
            <a:r>
              <a:rPr u="sng">
                <a:hlinkClick r:id="rId2"/>
              </a:rPr>
              <a:t>North Choir Aisle</a:t>
            </a:r>
            <a:r>
              <a:t>，发明火车头</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墓藏西敏寺"/>
          <p:cNvSpPr txBox="1">
            <a:spLocks noGrp="1"/>
          </p:cNvSpPr>
          <p:nvPr>
            <p:ph type="title"/>
          </p:nvPr>
        </p:nvSpPr>
        <p:spPr>
          <a:prstGeom prst="rect">
            <a:avLst/>
          </a:prstGeom>
        </p:spPr>
        <p:txBody>
          <a:bodyPr/>
          <a:lstStyle/>
          <a:p>
            <a:r>
              <a:t>墓藏西敏寺</a:t>
            </a:r>
          </a:p>
        </p:txBody>
      </p:sp>
      <p:sp>
        <p:nvSpPr>
          <p:cNvPr id="312" name="5. 达尔文(Charles Robert Darwin, 1809-1882)墓位于中殿，青铜胸像位于North Choir Aisle…"/>
          <p:cNvSpPr txBox="1">
            <a:spLocks noGrp="1"/>
          </p:cNvSpPr>
          <p:nvPr>
            <p:ph type="body" idx="1"/>
          </p:nvPr>
        </p:nvSpPr>
        <p:spPr>
          <a:prstGeom prst="rect">
            <a:avLst/>
          </a:prstGeom>
        </p:spPr>
        <p:txBody>
          <a:bodyPr/>
          <a:lstStyle/>
          <a:p>
            <a:pPr marL="0" indent="0" defTabSz="578358">
              <a:spcBef>
                <a:spcPts val="2900"/>
              </a:spcBef>
              <a:buSzTx/>
              <a:buNone/>
              <a:defRPr sz="3762"/>
            </a:pPr>
            <a:r>
              <a:t>5. 达尔文(Charles Robert Darwin, 1809-1882)墓位于中殿，青铜胸像位于</a:t>
            </a:r>
            <a:r>
              <a:rPr u="sng">
                <a:hlinkClick r:id="rId2"/>
              </a:rPr>
              <a:t>North Choir Aisle</a:t>
            </a:r>
          </a:p>
          <a:p>
            <a:pPr marL="0" indent="0" defTabSz="578358">
              <a:spcBef>
                <a:spcPts val="2900"/>
              </a:spcBef>
              <a:buSzTx/>
              <a:buNone/>
              <a:defRPr sz="3762"/>
            </a:pPr>
            <a:r>
              <a:t>6. 威廉·汤姆逊（开尔文勋爵）(William Thomson, Baron Kelvin, 1824-1907)，窗像，热力学第二定律</a:t>
            </a:r>
          </a:p>
          <a:p>
            <a:pPr marL="0" indent="0" defTabSz="578358">
              <a:spcBef>
                <a:spcPts val="2900"/>
              </a:spcBef>
              <a:buSzTx/>
              <a:buNone/>
              <a:defRPr sz="3762"/>
            </a:pPr>
            <a:r>
              <a:t>7. 卢瑟福(Ernst Rutherford, 1871-1937)中殿，原子物理学之父</a:t>
            </a:r>
          </a:p>
          <a:p>
            <a:pPr marL="0" indent="0" defTabSz="578358">
              <a:spcBef>
                <a:spcPts val="2900"/>
              </a:spcBef>
              <a:buSzTx/>
              <a:buNone/>
              <a:defRPr sz="3762"/>
            </a:pPr>
            <a:r>
              <a:t>8. 霍金(Stephen Hawkin, 1942-2018)中殿，宇宙学家</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立碑西敏寺"/>
          <p:cNvSpPr txBox="1">
            <a:spLocks noGrp="1"/>
          </p:cNvSpPr>
          <p:nvPr>
            <p:ph type="title"/>
          </p:nvPr>
        </p:nvSpPr>
        <p:spPr>
          <a:prstGeom prst="rect">
            <a:avLst/>
          </a:prstGeom>
        </p:spPr>
        <p:txBody>
          <a:bodyPr/>
          <a:lstStyle/>
          <a:p>
            <a:r>
              <a:t>立碑西敏寺</a:t>
            </a:r>
          </a:p>
        </p:txBody>
      </p:sp>
      <p:sp>
        <p:nvSpPr>
          <p:cNvPr id="315" name="巴罗（Isaac Barrow, 1630-1677）立于South Transept，胸像，数学家，牛顿老师…"/>
          <p:cNvSpPr txBox="1">
            <a:spLocks noGrp="1"/>
          </p:cNvSpPr>
          <p:nvPr>
            <p:ph type="body" idx="1"/>
          </p:nvPr>
        </p:nvSpPr>
        <p:spPr>
          <a:prstGeom prst="rect">
            <a:avLst/>
          </a:prstGeom>
        </p:spPr>
        <p:txBody>
          <a:bodyPr/>
          <a:lstStyle/>
          <a:p>
            <a:pPr marL="564641" indent="-564641" defTabSz="455675">
              <a:spcBef>
                <a:spcPts val="2300"/>
              </a:spcBef>
              <a:buSzPct val="100000"/>
              <a:buAutoNum type="arabicPeriod"/>
              <a:defRPr sz="2964"/>
            </a:pPr>
            <a:r>
              <a:t>巴罗（Isaac Barrow, 1630-1677）立于</a:t>
            </a:r>
            <a:r>
              <a:rPr u="sng">
                <a:hlinkClick r:id="rId2"/>
              </a:rPr>
              <a:t>South Transept</a:t>
            </a:r>
            <a:r>
              <a:t>，胸像，数学家，牛顿老师</a:t>
            </a:r>
          </a:p>
          <a:p>
            <a:pPr marL="564641" indent="-564641" defTabSz="455675">
              <a:spcBef>
                <a:spcPts val="2300"/>
              </a:spcBef>
              <a:buSzPct val="100000"/>
              <a:buAutoNum type="arabicPeriod"/>
              <a:defRPr sz="2964"/>
            </a:pPr>
            <a:r>
              <a:t>胡克（Robert Hooke, 1635-1703）2005年立石碑于</a:t>
            </a:r>
            <a:r>
              <a:rPr u="sng">
                <a:hlinkClick r:id="rId3"/>
              </a:rPr>
              <a:t>Sacrarium</a:t>
            </a:r>
            <a:r>
              <a:t>，伦敦的列奥那多，数学家、物理学家</a:t>
            </a:r>
          </a:p>
          <a:p>
            <a:pPr marL="564641" indent="-564641" defTabSz="455675">
              <a:spcBef>
                <a:spcPts val="2300"/>
              </a:spcBef>
              <a:buSzPct val="100000"/>
              <a:buAutoNum type="arabicPeriod"/>
              <a:defRPr sz="2964"/>
            </a:pPr>
            <a:r>
              <a:t>哈雷（Edmond Halley, 1656-1742）1986年立石牌于</a:t>
            </a:r>
            <a:r>
              <a:rPr>
                <a:ln w="0" cap="flat">
                  <a:solidFill>
                    <a:srgbClr val="000000"/>
                  </a:solidFill>
                  <a:prstDash val="solid"/>
                  <a:miter lim="400000"/>
                </a:ln>
                <a:solidFill>
                  <a:srgbClr val="000000"/>
                </a:solidFill>
              </a:rPr>
              <a:t> </a:t>
            </a:r>
            <a:r>
              <a:rPr u="sng">
                <a:hlinkClick r:id="rId4"/>
              </a:rPr>
              <a:t>South Cloister</a:t>
            </a:r>
            <a:r>
              <a:t>，天文学家，哈雷彗星</a:t>
            </a:r>
          </a:p>
          <a:p>
            <a:pPr marL="564641" indent="-564641" defTabSz="455675">
              <a:spcBef>
                <a:spcPts val="2300"/>
              </a:spcBef>
              <a:buSzPct val="100000"/>
              <a:buAutoNum type="arabicPeriod"/>
              <a:defRPr sz="2964"/>
            </a:pPr>
            <a:r>
              <a:t>黑尔斯（Stephen Hales, 1677-1761）雕像于</a:t>
            </a:r>
            <a:r>
              <a:rPr u="sng">
                <a:hlinkClick r:id="rId2"/>
              </a:rPr>
              <a:t>South Transept</a:t>
            </a:r>
            <a:r>
              <a:t>，气体化学家</a:t>
            </a:r>
          </a:p>
          <a:p>
            <a:pPr marL="564641" indent="-564641" defTabSz="455675">
              <a:spcBef>
                <a:spcPts val="2300"/>
              </a:spcBef>
              <a:buSzPct val="100000"/>
              <a:buAutoNum type="arabicPeriod"/>
              <a:defRPr sz="2964"/>
            </a:pPr>
            <a:r>
              <a:t>哈里森（John Harrison, 1693-1776）葬于St John's Church in </a:t>
            </a:r>
            <a:r>
              <a:rPr>
                <a:ln w="0" cap="flat">
                  <a:solidFill>
                    <a:srgbClr val="0B0080"/>
                  </a:solidFill>
                  <a:prstDash val="solid"/>
                  <a:miter lim="400000"/>
                </a:ln>
                <a:solidFill>
                  <a:srgbClr val="0B0080"/>
                </a:solidFill>
                <a:hlinkClick r:id="rId5"/>
              </a:rPr>
              <a:t>Hampstead</a:t>
            </a:r>
            <a:r>
              <a:t>，2006年立石碑于中殿，钟表制造者</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立碑西敏寺"/>
          <p:cNvSpPr txBox="1">
            <a:spLocks noGrp="1"/>
          </p:cNvSpPr>
          <p:nvPr>
            <p:ph type="title"/>
          </p:nvPr>
        </p:nvSpPr>
        <p:spPr>
          <a:prstGeom prst="rect">
            <a:avLst/>
          </a:prstGeom>
        </p:spPr>
        <p:txBody>
          <a:bodyPr/>
          <a:lstStyle/>
          <a:p>
            <a:r>
              <a:t>立碑西敏寺</a:t>
            </a:r>
          </a:p>
        </p:txBody>
      </p:sp>
      <p:sp>
        <p:nvSpPr>
          <p:cNvPr id="318" name="6. 斯密顿（John Smeaton, 1724-1792）葬于parish church at Whitkirk，1994年立石碑于中殿，发明水力炼铁…"/>
          <p:cNvSpPr txBox="1">
            <a:spLocks noGrp="1"/>
          </p:cNvSpPr>
          <p:nvPr>
            <p:ph type="body" idx="1"/>
          </p:nvPr>
        </p:nvSpPr>
        <p:spPr>
          <a:prstGeom prst="rect">
            <a:avLst/>
          </a:prstGeom>
        </p:spPr>
        <p:txBody>
          <a:bodyPr/>
          <a:lstStyle/>
          <a:p>
            <a:pPr marL="0" indent="0" defTabSz="455675">
              <a:spcBef>
                <a:spcPts val="2300"/>
              </a:spcBef>
              <a:buSzTx/>
              <a:buNone/>
              <a:defRPr sz="2964"/>
            </a:pPr>
            <a:r>
              <a:t>6. 斯密顿（John Smeaton, 1724-1792）葬于</a:t>
            </a:r>
            <a:r>
              <a:rPr u="sng">
                <a:hlinkClick r:id="rId2"/>
              </a:rPr>
              <a:t>parish church at Whitkirk</a:t>
            </a:r>
            <a:r>
              <a:t>，1994年立石碑于中殿，发明水力炼铁</a:t>
            </a:r>
          </a:p>
          <a:p>
            <a:pPr marL="0" indent="0" defTabSz="455675">
              <a:spcBef>
                <a:spcPts val="2300"/>
              </a:spcBef>
              <a:buSzTx/>
              <a:buNone/>
              <a:defRPr sz="2964"/>
            </a:pPr>
            <a:r>
              <a:t>7. 博尔顿（Matthew Boulton, 1728-1809)石碑2014年立于</a:t>
            </a:r>
            <a:r>
              <a:rPr u="sng">
                <a:hlinkClick r:id="rId3"/>
              </a:rPr>
              <a:t>Chapel of St Paul</a:t>
            </a:r>
            <a:r>
              <a:t>，瓦特的合作者</a:t>
            </a:r>
          </a:p>
          <a:p>
            <a:pPr marL="0" indent="0" defTabSz="455675">
              <a:spcBef>
                <a:spcPts val="2300"/>
              </a:spcBef>
              <a:buSzTx/>
              <a:buNone/>
              <a:defRPr sz="2964"/>
            </a:pPr>
            <a:r>
              <a:t>8. 瓦特（James Watt, 1736-1819）立于</a:t>
            </a:r>
            <a:r>
              <a:rPr u="sng">
                <a:hlinkClick r:id="rId3"/>
              </a:rPr>
              <a:t>Chapel of St Paul;</a:t>
            </a:r>
            <a:r>
              <a:rPr>
                <a:ln w="0" cap="flat">
                  <a:solidFill>
                    <a:srgbClr val="000000"/>
                  </a:solidFill>
                  <a:prstDash val="solid"/>
                  <a:miter lim="400000"/>
                </a:ln>
                <a:solidFill>
                  <a:srgbClr val="000000"/>
                </a:solidFill>
              </a:rPr>
              <a:t> </a:t>
            </a:r>
            <a:r>
              <a:rPr u="sng">
                <a:hlinkClick r:id="rId4"/>
              </a:rPr>
              <a:t>North Choir Aisle</a:t>
            </a:r>
            <a:r>
              <a:t>胸像</a:t>
            </a:r>
          </a:p>
          <a:p>
            <a:pPr marL="0" indent="0" defTabSz="455675">
              <a:spcBef>
                <a:spcPts val="2300"/>
              </a:spcBef>
              <a:buSzTx/>
              <a:buNone/>
              <a:defRPr sz="2964"/>
            </a:pPr>
            <a:r>
              <a:t>9. 威廉·赫舍尔（William Herschel, 1738-1822）中殿，天文学家，发现天王星</a:t>
            </a:r>
          </a:p>
          <a:p>
            <a:pPr marL="0" indent="0" defTabSz="455675">
              <a:spcBef>
                <a:spcPts val="2300"/>
              </a:spcBef>
              <a:buSzTx/>
              <a:buNone/>
              <a:defRPr sz="2964"/>
            </a:pPr>
            <a:r>
              <a:t>10. 特里维西克（Richard Trevithick, 1771-1833）窗像，中殿，内燃机发明者</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立碑西敏寺"/>
          <p:cNvSpPr txBox="1">
            <a:spLocks noGrp="1"/>
          </p:cNvSpPr>
          <p:nvPr>
            <p:ph type="title"/>
          </p:nvPr>
        </p:nvSpPr>
        <p:spPr>
          <a:prstGeom prst="rect">
            <a:avLst/>
          </a:prstGeom>
        </p:spPr>
        <p:txBody>
          <a:bodyPr/>
          <a:lstStyle/>
          <a:p>
            <a:r>
              <a:t>立碑西敏寺</a:t>
            </a:r>
          </a:p>
        </p:txBody>
      </p:sp>
      <p:sp>
        <p:nvSpPr>
          <p:cNvPr id="321" name="11. 托马斯·杨（Thomas Young, 1773-1829）石牌立于Chapel of St Andrew，发现波动光学…"/>
          <p:cNvSpPr txBox="1">
            <a:spLocks noGrp="1"/>
          </p:cNvSpPr>
          <p:nvPr>
            <p:ph type="body" idx="1"/>
          </p:nvPr>
        </p:nvSpPr>
        <p:spPr>
          <a:prstGeom prst="rect">
            <a:avLst/>
          </a:prstGeom>
        </p:spPr>
        <p:txBody>
          <a:bodyPr/>
          <a:lstStyle/>
          <a:p>
            <a:pPr marL="0" indent="0" defTabSz="455675">
              <a:spcBef>
                <a:spcPts val="2300"/>
              </a:spcBef>
              <a:buSzTx/>
              <a:buNone/>
              <a:defRPr sz="2964"/>
            </a:pPr>
            <a:r>
              <a:t>11. 托马斯·杨（Thomas Young, 1773-1829）石牌立于</a:t>
            </a:r>
            <a:r>
              <a:rPr u="sng">
                <a:hlinkClick r:id="rId2"/>
              </a:rPr>
              <a:t>Chapel of St Andrew</a:t>
            </a:r>
            <a:r>
              <a:t>，发现波动光学</a:t>
            </a:r>
          </a:p>
          <a:p>
            <a:pPr marL="0" indent="0" defTabSz="455675">
              <a:spcBef>
                <a:spcPts val="2300"/>
              </a:spcBef>
              <a:buSzTx/>
              <a:buNone/>
              <a:defRPr sz="2964"/>
            </a:pPr>
            <a:r>
              <a:t>12. 戴维（Humphry Davy, 1778-1829）石牌位于</a:t>
            </a:r>
            <a:r>
              <a:rPr u="sng">
                <a:hlinkClick r:id="rId2"/>
              </a:rPr>
              <a:t>Chapel of St Andrew</a:t>
            </a:r>
            <a:r>
              <a:t>，电化学家</a:t>
            </a:r>
          </a:p>
          <a:p>
            <a:pPr marL="0" indent="0" defTabSz="455675">
              <a:spcBef>
                <a:spcPts val="2300"/>
              </a:spcBef>
              <a:buSzTx/>
              <a:buNone/>
              <a:defRPr sz="2964"/>
            </a:pPr>
            <a:r>
              <a:t>13. 巴克兰（William Buckland, 1784-1856）胸像，博物学家、地质学家</a:t>
            </a:r>
          </a:p>
          <a:p>
            <a:pPr marL="0" indent="0" defTabSz="455675">
              <a:spcBef>
                <a:spcPts val="2300"/>
              </a:spcBef>
              <a:buSzTx/>
              <a:buNone/>
              <a:defRPr sz="2964"/>
            </a:pPr>
            <a:r>
              <a:t>14. 法拉第（Michael Faraday, 1791-1867）1931年立石头铭牌，中殿，电磁学开创者</a:t>
            </a:r>
          </a:p>
          <a:p>
            <a:pPr marL="0" indent="0" defTabSz="455675">
              <a:spcBef>
                <a:spcPts val="2300"/>
              </a:spcBef>
              <a:buSzTx/>
              <a:buNone/>
              <a:defRPr sz="2964"/>
            </a:pPr>
            <a:r>
              <a:t>15. 格林（George Green, 1793-1841）葬于</a:t>
            </a:r>
            <a:r>
              <a:rPr>
                <a:ln w="0" cap="flat">
                  <a:solidFill>
                    <a:srgbClr val="222222"/>
                  </a:solidFill>
                  <a:prstDash val="solid"/>
                  <a:miter lim="400000"/>
                </a:ln>
                <a:solidFill>
                  <a:srgbClr val="222222"/>
                </a:solidFill>
              </a:rPr>
              <a:t> </a:t>
            </a:r>
            <a:r>
              <a:rPr u="sng">
                <a:hlinkClick r:id="rId3"/>
              </a:rPr>
              <a:t>Nottinghamshire</a:t>
            </a:r>
            <a:r>
              <a:t>，石碑，数学家</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立碑西敏寺"/>
          <p:cNvSpPr txBox="1">
            <a:spLocks noGrp="1"/>
          </p:cNvSpPr>
          <p:nvPr>
            <p:ph type="title"/>
          </p:nvPr>
        </p:nvSpPr>
        <p:spPr>
          <a:prstGeom prst="rect">
            <a:avLst/>
          </a:prstGeom>
        </p:spPr>
        <p:txBody>
          <a:bodyPr/>
          <a:lstStyle/>
          <a:p>
            <a:r>
              <a:t>立碑西敏寺</a:t>
            </a:r>
          </a:p>
        </p:txBody>
      </p:sp>
      <p:sp>
        <p:nvSpPr>
          <p:cNvPr id="324" name="16. 胡克（Joseph Dalton Hooker, 1817-1911）石牌位于North Choir Aisle，植物学家…"/>
          <p:cNvSpPr txBox="1">
            <a:spLocks noGrp="1"/>
          </p:cNvSpPr>
          <p:nvPr>
            <p:ph type="body" idx="1"/>
          </p:nvPr>
        </p:nvSpPr>
        <p:spPr>
          <a:prstGeom prst="rect">
            <a:avLst/>
          </a:prstGeom>
        </p:spPr>
        <p:txBody>
          <a:bodyPr/>
          <a:lstStyle/>
          <a:p>
            <a:pPr marL="0" indent="0" defTabSz="490727">
              <a:spcBef>
                <a:spcPts val="2500"/>
              </a:spcBef>
              <a:buSzTx/>
              <a:buNone/>
              <a:defRPr sz="3191"/>
            </a:pPr>
            <a:r>
              <a:t>16. 胡克（Joseph Dalton Hooker, 1817-1911）石牌位于</a:t>
            </a:r>
            <a:r>
              <a:rPr u="sng">
                <a:hlinkClick r:id="rId2"/>
              </a:rPr>
              <a:t>North Choir Aisle</a:t>
            </a:r>
            <a:r>
              <a:t>，植物学家</a:t>
            </a:r>
          </a:p>
          <a:p>
            <a:pPr marL="0" indent="0" defTabSz="490727">
              <a:spcBef>
                <a:spcPts val="2500"/>
              </a:spcBef>
              <a:buSzTx/>
              <a:buNone/>
              <a:defRPr sz="3191"/>
            </a:pPr>
            <a:r>
              <a:t>17. 焦耳(James Joule, 1818-1889)石牌，位于</a:t>
            </a:r>
            <a:r>
              <a:rPr u="sng">
                <a:hlinkClick r:id="rId2"/>
              </a:rPr>
              <a:t>North Choir Aisle</a:t>
            </a:r>
            <a:r>
              <a:t>，物理学家，热功当量测定者</a:t>
            </a:r>
          </a:p>
          <a:p>
            <a:pPr marL="0" indent="0" defTabSz="490727">
              <a:spcBef>
                <a:spcPts val="2500"/>
              </a:spcBef>
              <a:buSzTx/>
              <a:buNone/>
              <a:defRPr sz="3191"/>
            </a:pPr>
            <a:r>
              <a:t>18. 亚当斯（John Adams, 1819-1892）胸像立于1895年，天文学家</a:t>
            </a:r>
          </a:p>
          <a:p>
            <a:pPr marL="0" indent="0" defTabSz="490727">
              <a:spcBef>
                <a:spcPts val="2500"/>
              </a:spcBef>
              <a:buSzTx/>
              <a:buNone/>
              <a:defRPr sz="3191"/>
            </a:pPr>
            <a:r>
              <a:t>19. 斯托克斯（George Stokes, 1819-1903）胸像位于</a:t>
            </a:r>
            <a:r>
              <a:rPr u="sng">
                <a:hlinkClick r:id="rId2"/>
              </a:rPr>
              <a:t>North Choir Aisle</a:t>
            </a:r>
            <a:r>
              <a:t>，数学家</a:t>
            </a:r>
          </a:p>
          <a:p>
            <a:pPr marL="0" indent="0" defTabSz="490727">
              <a:spcBef>
                <a:spcPts val="2500"/>
              </a:spcBef>
              <a:buSzTx/>
              <a:buNone/>
              <a:defRPr sz="3191"/>
            </a:pPr>
            <a:r>
              <a:t>20. 西门子（William Siemens, 1823-1883）窗像，发明家</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科学家最初的社会角色"/>
          <p:cNvSpPr txBox="1">
            <a:spLocks noGrp="1"/>
          </p:cNvSpPr>
          <p:nvPr>
            <p:ph type="title"/>
          </p:nvPr>
        </p:nvSpPr>
        <p:spPr>
          <a:prstGeom prst="rect">
            <a:avLst/>
          </a:prstGeom>
        </p:spPr>
        <p:txBody>
          <a:bodyPr/>
          <a:lstStyle/>
          <a:p>
            <a:r>
              <a:t>科学家最初的社会角色</a:t>
            </a:r>
          </a:p>
        </p:txBody>
      </p:sp>
      <p:sp>
        <p:nvSpPr>
          <p:cNvPr id="138" name="Man of Science 科学（男）人…"/>
          <p:cNvSpPr txBox="1">
            <a:spLocks noGrp="1"/>
          </p:cNvSpPr>
          <p:nvPr>
            <p:ph type="body" idx="1"/>
          </p:nvPr>
        </p:nvSpPr>
        <p:spPr>
          <a:prstGeom prst="rect">
            <a:avLst/>
          </a:prstGeom>
        </p:spPr>
        <p:txBody>
          <a:bodyPr/>
          <a:lstStyle/>
          <a:p>
            <a:pPr>
              <a:buBlip>
                <a:blip r:embed="rId2"/>
              </a:buBlip>
              <a:defRPr sz="4400"/>
            </a:pPr>
            <a:r>
              <a:t>Man of Science 科学（男）人</a:t>
            </a:r>
          </a:p>
          <a:p>
            <a:pPr>
              <a:buBlip>
                <a:blip r:embed="rId2"/>
              </a:buBlip>
              <a:defRPr sz="4400"/>
            </a:pPr>
            <a:r>
              <a:t>Natural Philosopher 自然哲学家</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立碑西敏寺"/>
          <p:cNvSpPr txBox="1">
            <a:spLocks noGrp="1"/>
          </p:cNvSpPr>
          <p:nvPr>
            <p:ph type="title"/>
          </p:nvPr>
        </p:nvSpPr>
        <p:spPr>
          <a:prstGeom prst="rect">
            <a:avLst/>
          </a:prstGeom>
        </p:spPr>
        <p:txBody>
          <a:bodyPr/>
          <a:lstStyle/>
          <a:p>
            <a:r>
              <a:t>立碑西敏寺</a:t>
            </a:r>
          </a:p>
        </p:txBody>
      </p:sp>
      <p:sp>
        <p:nvSpPr>
          <p:cNvPr id="327" name="21. 华莱士（Alfred Russel Wallace, 1823-1913）胸像位于North Choir Aisle，进化论者…"/>
          <p:cNvSpPr txBox="1">
            <a:spLocks noGrp="1"/>
          </p:cNvSpPr>
          <p:nvPr>
            <p:ph type="body" idx="1"/>
          </p:nvPr>
        </p:nvSpPr>
        <p:spPr>
          <a:prstGeom prst="rect">
            <a:avLst/>
          </a:prstGeom>
        </p:spPr>
        <p:txBody>
          <a:bodyPr/>
          <a:lstStyle/>
          <a:p>
            <a:pPr marL="0" indent="0" defTabSz="397256">
              <a:spcBef>
                <a:spcPts val="2000"/>
              </a:spcBef>
              <a:buSzTx/>
              <a:buNone/>
              <a:defRPr sz="2584"/>
            </a:pPr>
            <a:r>
              <a:t>21. 华莱士（Alfred Russel Wallace, 1823-1913）胸像位于</a:t>
            </a:r>
            <a:r>
              <a:rPr u="sng">
                <a:hlinkClick r:id="rId2"/>
              </a:rPr>
              <a:t>North Choir Aisle</a:t>
            </a:r>
            <a:r>
              <a:t>，进化论者</a:t>
            </a:r>
          </a:p>
          <a:p>
            <a:pPr marL="0" indent="0" defTabSz="397256">
              <a:spcBef>
                <a:spcPts val="2000"/>
              </a:spcBef>
              <a:buSzTx/>
              <a:buNone/>
              <a:defRPr sz="2584"/>
            </a:pPr>
            <a:r>
              <a:t>22. 麦克斯韦（James Clerk Maxwell, 1831-1879）石牌，中殿，电磁学集大成者</a:t>
            </a:r>
          </a:p>
          <a:p>
            <a:pPr marL="0" indent="0" defTabSz="397256">
              <a:spcBef>
                <a:spcPts val="2000"/>
              </a:spcBef>
              <a:buSzTx/>
              <a:buNone/>
              <a:defRPr sz="2584"/>
            </a:pPr>
            <a:r>
              <a:t>23. 瑞雷（Lord Rayleigh, 1842-1919）石牌立于1921年，物理学家</a:t>
            </a:r>
          </a:p>
          <a:p>
            <a:pPr marL="0" indent="0" defTabSz="397256">
              <a:spcBef>
                <a:spcPts val="2000"/>
              </a:spcBef>
              <a:buSzTx/>
              <a:buNone/>
              <a:defRPr sz="2584"/>
            </a:pPr>
            <a:r>
              <a:t>24. JJ汤姆逊（Joseph John Thomson, 1856-1940）石碑，中殿，物理学家，发现电子</a:t>
            </a:r>
          </a:p>
          <a:p>
            <a:pPr marL="0" indent="0" defTabSz="397256">
              <a:spcBef>
                <a:spcPts val="2000"/>
              </a:spcBef>
              <a:buSzTx/>
              <a:buNone/>
              <a:defRPr sz="2584"/>
            </a:pPr>
            <a:r>
              <a:t>25. 罗伊斯（Henry Royce, 1863-1933）窗像，1962年设置，劳斯莱斯汽车创始人</a:t>
            </a:r>
          </a:p>
          <a:p>
            <a:pPr marL="0" indent="0" defTabSz="397256">
              <a:spcBef>
                <a:spcPts val="2000"/>
              </a:spcBef>
              <a:buSzTx/>
              <a:buNone/>
              <a:defRPr sz="2584"/>
            </a:pPr>
            <a:r>
              <a:t>26. 狄拉克(Paul Dirac, 1902-1984)葬于美国佛罗里达,1995年立石碑，量子力学创始人之一</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科学革命时期的法国科学家"/>
          <p:cNvSpPr txBox="1">
            <a:spLocks noGrp="1"/>
          </p:cNvSpPr>
          <p:nvPr>
            <p:ph type="title"/>
          </p:nvPr>
        </p:nvSpPr>
        <p:spPr>
          <a:prstGeom prst="rect">
            <a:avLst/>
          </a:prstGeom>
        </p:spPr>
        <p:txBody>
          <a:bodyPr/>
          <a:lstStyle>
            <a:lvl1pPr defTabSz="549148">
              <a:defRPr sz="6768"/>
            </a:lvl1pPr>
          </a:lstStyle>
          <a:p>
            <a:r>
              <a:t>科学革命时期的法国科学家</a:t>
            </a:r>
          </a:p>
        </p:txBody>
      </p:sp>
      <p:sp>
        <p:nvSpPr>
          <p:cNvPr id="330" name="梅森纳（Marin Mersenne，1588-1648），神父…"/>
          <p:cNvSpPr txBox="1">
            <a:spLocks noGrp="1"/>
          </p:cNvSpPr>
          <p:nvPr>
            <p:ph type="body" idx="1"/>
          </p:nvPr>
        </p:nvSpPr>
        <p:spPr>
          <a:prstGeom prst="rect">
            <a:avLst/>
          </a:prstGeom>
        </p:spPr>
        <p:txBody>
          <a:bodyPr/>
          <a:lstStyle/>
          <a:p>
            <a:pPr marL="394715" indent="-394715" defTabSz="490727">
              <a:spcBef>
                <a:spcPts val="2500"/>
              </a:spcBef>
              <a:buBlip>
                <a:blip r:embed="rId2"/>
              </a:buBlip>
              <a:defRPr sz="3191"/>
            </a:pPr>
            <a:r>
              <a:t>梅森纳（Marin Mersenne，1588-1648），神父</a:t>
            </a:r>
          </a:p>
          <a:p>
            <a:pPr marL="394715" indent="-394715" defTabSz="490727">
              <a:spcBef>
                <a:spcPts val="2500"/>
              </a:spcBef>
              <a:buBlip>
                <a:blip r:embed="rId2"/>
              </a:buBlip>
              <a:defRPr sz="3191"/>
            </a:pPr>
            <a:r>
              <a:t>伽桑迪（Pierre Gassendi，1592-1655），神父</a:t>
            </a:r>
          </a:p>
          <a:p>
            <a:pPr marL="394715" indent="-394715" defTabSz="490727">
              <a:spcBef>
                <a:spcPts val="2500"/>
              </a:spcBef>
              <a:buBlip>
                <a:blip r:embed="rId2"/>
              </a:buBlip>
              <a:defRPr sz="3191"/>
            </a:pPr>
            <a:r>
              <a:rPr>
                <a:solidFill>
                  <a:srgbClr val="FF2600"/>
                </a:solidFill>
              </a:rPr>
              <a:t>笛卡尔</a:t>
            </a:r>
            <a:r>
              <a:t>（René Descartes，1596-1650），现代哲学之父</a:t>
            </a:r>
          </a:p>
          <a:p>
            <a:pPr marL="394715" indent="-394715" defTabSz="490727">
              <a:spcBef>
                <a:spcPts val="2500"/>
              </a:spcBef>
              <a:buBlip>
                <a:blip r:embed="rId2"/>
              </a:buBlip>
              <a:defRPr sz="3191"/>
            </a:pPr>
            <a:r>
              <a:t>费马（Pierre de Fermat，1607-1665），现代数论之父</a:t>
            </a:r>
          </a:p>
          <a:p>
            <a:pPr marL="394715" indent="-394715" defTabSz="490727">
              <a:spcBef>
                <a:spcPts val="2500"/>
              </a:spcBef>
              <a:buBlip>
                <a:blip r:embed="rId2"/>
              </a:buBlip>
              <a:defRPr sz="3191"/>
            </a:pPr>
            <a:r>
              <a:t>马略特（Edme Mariotte，1620-1684），物理学家</a:t>
            </a:r>
          </a:p>
          <a:p>
            <a:pPr marL="394715" indent="-394715" defTabSz="490727">
              <a:spcBef>
                <a:spcPts val="2500"/>
              </a:spcBef>
              <a:buBlip>
                <a:blip r:embed="rId2"/>
              </a:buBlip>
              <a:defRPr sz="3191"/>
            </a:pPr>
            <a:r>
              <a:t>帕斯卡（Blaise Pascal，1623-1662），物理学家、哲学家</a:t>
            </a:r>
          </a:p>
          <a:p>
            <a:pPr marL="394715" indent="-394715" defTabSz="490727">
              <a:spcBef>
                <a:spcPts val="2500"/>
              </a:spcBef>
              <a:buBlip>
                <a:blip r:embed="rId2"/>
              </a:buBlip>
              <a:defRPr sz="3191"/>
            </a:pPr>
            <a:r>
              <a:t>巴本（Denis Papin，1647-1713），工程师，发明蒸汽机</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18世纪的法国科学家"/>
          <p:cNvSpPr txBox="1">
            <a:spLocks noGrp="1"/>
          </p:cNvSpPr>
          <p:nvPr>
            <p:ph type="title"/>
          </p:nvPr>
        </p:nvSpPr>
        <p:spPr>
          <a:prstGeom prst="rect">
            <a:avLst/>
          </a:prstGeom>
        </p:spPr>
        <p:txBody>
          <a:bodyPr/>
          <a:lstStyle/>
          <a:p>
            <a:r>
              <a:t>18世纪的法国科学家</a:t>
            </a:r>
          </a:p>
        </p:txBody>
      </p:sp>
      <p:sp>
        <p:nvSpPr>
          <p:cNvPr id="333" name="莫培都（Pierre Louis Maupertuis，1698-1759），数学家、力学家…"/>
          <p:cNvSpPr txBox="1">
            <a:spLocks noGrp="1"/>
          </p:cNvSpPr>
          <p:nvPr>
            <p:ph type="body" idx="1"/>
          </p:nvPr>
        </p:nvSpPr>
        <p:spPr>
          <a:prstGeom prst="rect">
            <a:avLst/>
          </a:prstGeom>
        </p:spPr>
        <p:txBody>
          <a:bodyPr>
            <a:normAutofit lnSpcReduction="10000"/>
          </a:bodyPr>
          <a:lstStyle/>
          <a:p>
            <a:pPr marL="380618" indent="-380618" defTabSz="473201">
              <a:spcBef>
                <a:spcPts val="2400"/>
              </a:spcBef>
              <a:buBlip>
                <a:blip r:embed="rId2"/>
              </a:buBlip>
              <a:defRPr sz="3078"/>
            </a:pPr>
            <a:r>
              <a:t>莫培都（Pierre Louis Maupertuis，1698-1759），数学家、力学家</a:t>
            </a:r>
          </a:p>
          <a:p>
            <a:pPr marL="380618" indent="-380618" defTabSz="473201">
              <a:spcBef>
                <a:spcPts val="2400"/>
              </a:spcBef>
              <a:buBlip>
                <a:blip r:embed="rId2"/>
              </a:buBlip>
              <a:defRPr sz="3078"/>
            </a:pPr>
            <a:r>
              <a:t>夏特莱夫人（Marquise du Châtelet，1706-1749），数学家</a:t>
            </a:r>
          </a:p>
          <a:p>
            <a:pPr marL="380618" indent="-380618" defTabSz="473201">
              <a:spcBef>
                <a:spcPts val="2400"/>
              </a:spcBef>
              <a:buBlip>
                <a:blip r:embed="rId2"/>
              </a:buBlip>
              <a:defRPr sz="3078"/>
            </a:pPr>
            <a:r>
              <a:t>布丰（Comte de Buffon，1707-1788），博物学家</a:t>
            </a:r>
          </a:p>
          <a:p>
            <a:pPr marL="380618" indent="-380618" defTabSz="473201">
              <a:spcBef>
                <a:spcPts val="2400"/>
              </a:spcBef>
              <a:buBlip>
                <a:blip r:embed="rId2"/>
              </a:buBlip>
              <a:defRPr sz="3078"/>
            </a:pPr>
            <a:r>
              <a:t>达朗贝尔（Jean-Baptiste le Rond d’Alembert，1717-1783），数学家</a:t>
            </a:r>
          </a:p>
          <a:p>
            <a:pPr marL="380618" indent="-380618" defTabSz="473201">
              <a:spcBef>
                <a:spcPts val="2400"/>
              </a:spcBef>
              <a:buBlip>
                <a:blip r:embed="rId2"/>
              </a:buBlip>
              <a:defRPr sz="3078"/>
            </a:pPr>
            <a:r>
              <a:t>库仑（Charles-Augustin de Coulomb，1736-1806），物理学家</a:t>
            </a:r>
          </a:p>
          <a:p>
            <a:pPr marL="380618" indent="-380618" defTabSz="473201">
              <a:spcBef>
                <a:spcPts val="2400"/>
              </a:spcBef>
              <a:buBlip>
                <a:blip r:embed="rId2"/>
              </a:buBlip>
              <a:defRPr sz="3078"/>
            </a:pPr>
            <a:r>
              <a:t>拉格朗日（Joseph-Louis Lagrange，1736-1813），数学家</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18世纪的法国科学家"/>
          <p:cNvSpPr txBox="1">
            <a:spLocks noGrp="1"/>
          </p:cNvSpPr>
          <p:nvPr>
            <p:ph type="title"/>
          </p:nvPr>
        </p:nvSpPr>
        <p:spPr>
          <a:prstGeom prst="rect">
            <a:avLst/>
          </a:prstGeom>
        </p:spPr>
        <p:txBody>
          <a:bodyPr/>
          <a:lstStyle/>
          <a:p>
            <a:r>
              <a:t>18世纪的法国科学家</a:t>
            </a:r>
          </a:p>
        </p:txBody>
      </p:sp>
      <p:sp>
        <p:nvSpPr>
          <p:cNvPr id="336" name="拉瓦锡（Antoine Lavoisier，1743-1794），化学家…"/>
          <p:cNvSpPr txBox="1">
            <a:spLocks noGrp="1"/>
          </p:cNvSpPr>
          <p:nvPr>
            <p:ph type="body" idx="1"/>
          </p:nvPr>
        </p:nvSpPr>
        <p:spPr>
          <a:prstGeom prst="rect">
            <a:avLst/>
          </a:prstGeom>
        </p:spPr>
        <p:txBody>
          <a:bodyPr/>
          <a:lstStyle/>
          <a:p>
            <a:pPr marL="333628" indent="-333628" defTabSz="414781">
              <a:spcBef>
                <a:spcPts val="2100"/>
              </a:spcBef>
              <a:buBlip>
                <a:blip r:embed="rId2"/>
              </a:buBlip>
              <a:defRPr sz="2698"/>
            </a:pPr>
            <a:r>
              <a:t>拉瓦锡（Antoine Lavoisier，1743-1794），化学家</a:t>
            </a:r>
          </a:p>
          <a:p>
            <a:pPr marL="333628" indent="-333628" defTabSz="414781">
              <a:spcBef>
                <a:spcPts val="2100"/>
              </a:spcBef>
              <a:buBlip>
                <a:blip r:embed="rId2"/>
              </a:buBlip>
              <a:defRPr sz="2698"/>
            </a:pPr>
            <a:r>
              <a:t>拉马克（Jean-Baptiste Lamarck，1744-1829），生物学家</a:t>
            </a:r>
          </a:p>
          <a:p>
            <a:pPr marL="333628" indent="-333628" defTabSz="414781">
              <a:spcBef>
                <a:spcPts val="2100"/>
              </a:spcBef>
              <a:buBlip>
                <a:blip r:embed="rId2"/>
              </a:buBlip>
              <a:defRPr sz="2698"/>
            </a:pPr>
            <a:r>
              <a:t>贝托莱（Claude Louis Berthollet，1748-1822），化学家</a:t>
            </a:r>
          </a:p>
          <a:p>
            <a:pPr marL="333628" indent="-333628" defTabSz="414781">
              <a:spcBef>
                <a:spcPts val="2100"/>
              </a:spcBef>
              <a:buBlip>
                <a:blip r:embed="rId2"/>
              </a:buBlip>
              <a:defRPr sz="2698"/>
            </a:pPr>
            <a:r>
              <a:t>拉普拉斯（Pierre-Simon Laplace，1749-1827），数学家、力学家</a:t>
            </a:r>
          </a:p>
          <a:p>
            <a:pPr marL="333628" indent="-333628" defTabSz="414781">
              <a:spcBef>
                <a:spcPts val="2100"/>
              </a:spcBef>
              <a:buBlip>
                <a:blip r:embed="rId2"/>
              </a:buBlip>
              <a:defRPr sz="2698"/>
            </a:pPr>
            <a:r>
              <a:t>德朗布尔（Jean Baptiste Joseph Delambre，1749-1822），天文学家</a:t>
            </a:r>
          </a:p>
          <a:p>
            <a:pPr marL="333628" indent="-333628" defTabSz="414781">
              <a:spcBef>
                <a:spcPts val="2100"/>
              </a:spcBef>
              <a:buBlip>
                <a:blip r:embed="rId2"/>
              </a:buBlip>
              <a:defRPr sz="2698"/>
            </a:pPr>
            <a:r>
              <a:t>傅里叶（Jean-Baptiste Joseph Fourier，1768-1830），数学家</a:t>
            </a:r>
          </a:p>
          <a:p>
            <a:pPr marL="333628" indent="-333628" defTabSz="414781">
              <a:spcBef>
                <a:spcPts val="2100"/>
              </a:spcBef>
              <a:buBlip>
                <a:blip r:embed="rId2"/>
              </a:buBlip>
              <a:defRPr sz="2698"/>
            </a:pPr>
            <a:r>
              <a:t>居维叶（Georges Cuvier，1769-1832），生物学家</a:t>
            </a:r>
          </a:p>
          <a:p>
            <a:pPr marL="333628" indent="-333628" defTabSz="414781">
              <a:spcBef>
                <a:spcPts val="2100"/>
              </a:spcBef>
              <a:buBlip>
                <a:blip r:embed="rId2"/>
              </a:buBlip>
              <a:defRPr sz="2698"/>
            </a:pPr>
            <a:r>
              <a:t>安培（André-Marie Ampère，1775-1836），物理学家</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创办大学"/>
          <p:cNvSpPr txBox="1">
            <a:spLocks noGrp="1"/>
          </p:cNvSpPr>
          <p:nvPr>
            <p:ph type="title"/>
          </p:nvPr>
        </p:nvSpPr>
        <p:spPr>
          <a:prstGeom prst="rect">
            <a:avLst/>
          </a:prstGeom>
        </p:spPr>
        <p:txBody>
          <a:bodyPr/>
          <a:lstStyle/>
          <a:p>
            <a:r>
              <a:t>创办大学</a:t>
            </a:r>
          </a:p>
        </p:txBody>
      </p:sp>
      <p:sp>
        <p:nvSpPr>
          <p:cNvPr id="339" name="1794年，创办巴黎高等师范学校…"/>
          <p:cNvSpPr txBox="1">
            <a:spLocks noGrp="1"/>
          </p:cNvSpPr>
          <p:nvPr>
            <p:ph type="body" idx="1"/>
          </p:nvPr>
        </p:nvSpPr>
        <p:spPr>
          <a:prstGeom prst="rect">
            <a:avLst/>
          </a:prstGeom>
        </p:spPr>
        <p:txBody>
          <a:bodyPr/>
          <a:lstStyle/>
          <a:p>
            <a:pPr marL="286638" indent="-286638" defTabSz="356362">
              <a:spcBef>
                <a:spcPts val="1800"/>
              </a:spcBef>
              <a:buBlip>
                <a:blip r:embed="rId2"/>
              </a:buBlip>
              <a:defRPr sz="2318"/>
            </a:pPr>
            <a:r>
              <a:t>1794年，创办巴黎高等师范学校</a:t>
            </a:r>
          </a:p>
          <a:p>
            <a:pPr marL="286638" indent="-286638" defTabSz="356362">
              <a:spcBef>
                <a:spcPts val="1800"/>
              </a:spcBef>
              <a:buBlip>
                <a:blip r:embed="rId2"/>
              </a:buBlip>
              <a:defRPr sz="2318"/>
            </a:pPr>
            <a:r>
              <a:t>1795年，创办综合工科学校，数学家蒙日为校长：主要培养技术专家和工程师</a:t>
            </a:r>
          </a:p>
          <a:p>
            <a:pPr marL="573277" lvl="1" indent="-286638" defTabSz="356362">
              <a:spcBef>
                <a:spcPts val="1800"/>
              </a:spcBef>
              <a:buBlip>
                <a:blip r:embed="rId2"/>
              </a:buBlip>
              <a:defRPr sz="2318"/>
            </a:pPr>
            <a:r>
              <a:t>盖·吕萨克，发现气体膨胀定律</a:t>
            </a:r>
          </a:p>
          <a:p>
            <a:pPr marL="573277" lvl="1" indent="-286638" defTabSz="356362">
              <a:spcBef>
                <a:spcPts val="1800"/>
              </a:spcBef>
              <a:buBlip>
                <a:blip r:embed="rId2"/>
              </a:buBlip>
              <a:defRPr sz="2318"/>
            </a:pPr>
            <a:r>
              <a:t>比奥，发现电流元磁力定律</a:t>
            </a:r>
          </a:p>
          <a:p>
            <a:pPr marL="573277" lvl="1" indent="-286638" defTabSz="356362">
              <a:spcBef>
                <a:spcPts val="1800"/>
              </a:spcBef>
              <a:buBlip>
                <a:blip r:embed="rId2"/>
              </a:buBlip>
              <a:defRPr sz="2318"/>
            </a:pPr>
            <a:r>
              <a:t>马吕斯，发现偏振现象</a:t>
            </a:r>
          </a:p>
          <a:p>
            <a:pPr marL="573277" lvl="1" indent="-286638" defTabSz="356362">
              <a:spcBef>
                <a:spcPts val="1800"/>
              </a:spcBef>
              <a:buBlip>
                <a:blip r:embed="rId2"/>
              </a:buBlip>
              <a:defRPr sz="2318"/>
            </a:pPr>
            <a:r>
              <a:t>泊松，分析力学</a:t>
            </a:r>
          </a:p>
          <a:p>
            <a:pPr marL="573277" lvl="1" indent="-286638" defTabSz="356362">
              <a:spcBef>
                <a:spcPts val="1800"/>
              </a:spcBef>
              <a:buBlip>
                <a:blip r:embed="rId2"/>
              </a:buBlip>
              <a:defRPr sz="2318"/>
            </a:pPr>
            <a:r>
              <a:t>阿拉戈，发现偏振光干涉</a:t>
            </a:r>
          </a:p>
          <a:p>
            <a:pPr marL="573277" lvl="1" indent="-286638" defTabSz="356362">
              <a:spcBef>
                <a:spcPts val="1800"/>
              </a:spcBef>
              <a:buBlip>
                <a:blip r:embed="rId2"/>
              </a:buBlip>
              <a:defRPr sz="2318"/>
            </a:pPr>
            <a:r>
              <a:t>菲涅尔，创立光之波动说</a:t>
            </a:r>
          </a:p>
          <a:p>
            <a:pPr marL="573277" lvl="1" indent="-286638" defTabSz="356362">
              <a:spcBef>
                <a:spcPts val="1800"/>
              </a:spcBef>
              <a:buBlip>
                <a:blip r:embed="rId2"/>
              </a:buBlip>
              <a:defRPr sz="2318"/>
            </a:pPr>
            <a:r>
              <a:t>柯西，数学家</a:t>
            </a:r>
          </a:p>
          <a:p>
            <a:pPr marL="573277" lvl="1" indent="-286638" defTabSz="356362">
              <a:spcBef>
                <a:spcPts val="1800"/>
              </a:spcBef>
              <a:buBlip>
                <a:blip r:embed="rId2"/>
              </a:buBlip>
              <a:defRPr sz="2318"/>
            </a:pPr>
            <a:r>
              <a:t>彭塞列，创立射影几何学</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19世纪的法国科学家"/>
          <p:cNvSpPr txBox="1">
            <a:spLocks noGrp="1"/>
          </p:cNvSpPr>
          <p:nvPr>
            <p:ph type="title"/>
          </p:nvPr>
        </p:nvSpPr>
        <p:spPr>
          <a:prstGeom prst="rect">
            <a:avLst/>
          </a:prstGeom>
        </p:spPr>
        <p:txBody>
          <a:bodyPr/>
          <a:lstStyle/>
          <a:p>
            <a:r>
              <a:t>19世纪的法国科学家</a:t>
            </a:r>
          </a:p>
        </p:txBody>
      </p:sp>
      <p:sp>
        <p:nvSpPr>
          <p:cNvPr id="342" name="盖-吕萨克（Joseph Louis Gay-Lussac，1778-1850），化学家…"/>
          <p:cNvSpPr txBox="1">
            <a:spLocks noGrp="1"/>
          </p:cNvSpPr>
          <p:nvPr>
            <p:ph type="body" idx="1"/>
          </p:nvPr>
        </p:nvSpPr>
        <p:spPr>
          <a:prstGeom prst="rect">
            <a:avLst/>
          </a:prstGeom>
        </p:spPr>
        <p:txBody>
          <a:bodyPr/>
          <a:lstStyle/>
          <a:p>
            <a:pPr marL="291338" indent="-291338" defTabSz="362204">
              <a:spcBef>
                <a:spcPts val="1800"/>
              </a:spcBef>
              <a:buBlip>
                <a:blip r:embed="rId2"/>
              </a:buBlip>
              <a:defRPr sz="2356"/>
            </a:pPr>
            <a:r>
              <a:t>盖-吕萨克（Joseph Louis Gay-Lussac，1778-1850），化学家</a:t>
            </a:r>
          </a:p>
          <a:p>
            <a:pPr marL="291338" indent="-291338" defTabSz="362204">
              <a:spcBef>
                <a:spcPts val="1800"/>
              </a:spcBef>
              <a:buBlip>
                <a:blip r:embed="rId2"/>
              </a:buBlip>
              <a:defRPr sz="2356"/>
            </a:pPr>
            <a:r>
              <a:t>泊松（Siméon Denis Poisson，1781-1840），数学家、物理学家</a:t>
            </a:r>
          </a:p>
          <a:p>
            <a:pPr marL="291338" indent="-291338" defTabSz="362204">
              <a:spcBef>
                <a:spcPts val="1800"/>
              </a:spcBef>
              <a:buBlip>
                <a:blip r:embed="rId2"/>
              </a:buBlip>
              <a:defRPr sz="2356"/>
            </a:pPr>
            <a:r>
              <a:t>柯西（Augustin-Louis Cauchy，1789-1857），数学家</a:t>
            </a:r>
          </a:p>
          <a:p>
            <a:pPr marL="291338" indent="-291338" defTabSz="362204">
              <a:spcBef>
                <a:spcPts val="1800"/>
              </a:spcBef>
              <a:buBlip>
                <a:blip r:embed="rId2"/>
              </a:buBlip>
              <a:defRPr sz="2356"/>
            </a:pPr>
            <a:r>
              <a:t>卡诺（Nicolas Léonard Sadi Carnot，1796-1832），物理学家</a:t>
            </a:r>
          </a:p>
          <a:p>
            <a:pPr marL="291338" indent="-291338" defTabSz="362204">
              <a:spcBef>
                <a:spcPts val="1800"/>
              </a:spcBef>
              <a:buBlip>
                <a:blip r:embed="rId2"/>
              </a:buBlip>
              <a:defRPr sz="2356"/>
            </a:pPr>
            <a:r>
              <a:t>杜马（Jean Baptiste André Dumas，1800-1884），化学家</a:t>
            </a:r>
          </a:p>
          <a:p>
            <a:pPr marL="291338" indent="-291338" defTabSz="362204">
              <a:spcBef>
                <a:spcPts val="1800"/>
              </a:spcBef>
              <a:buBlip>
                <a:blip r:embed="rId2"/>
              </a:buBlip>
              <a:defRPr sz="2356"/>
            </a:pPr>
            <a:r>
              <a:t>伽罗华（Évariste Galois，1811-1832），数学家</a:t>
            </a:r>
          </a:p>
          <a:p>
            <a:pPr marL="291338" indent="-291338" defTabSz="362204">
              <a:spcBef>
                <a:spcPts val="1800"/>
              </a:spcBef>
              <a:buBlip>
                <a:blip r:embed="rId2"/>
              </a:buBlip>
              <a:defRPr sz="2356"/>
            </a:pPr>
            <a:r>
              <a:t>伯纳尔（Claude Bernard，1813-1878），生物学家</a:t>
            </a:r>
          </a:p>
          <a:p>
            <a:pPr marL="291338" indent="-291338" defTabSz="362204">
              <a:spcBef>
                <a:spcPts val="1800"/>
              </a:spcBef>
              <a:buBlip>
                <a:blip r:embed="rId2"/>
              </a:buBlip>
              <a:defRPr sz="2356"/>
            </a:pPr>
            <a:r>
              <a:t>巴斯德（Louis Pasteur，1822-1895），生物学家</a:t>
            </a:r>
          </a:p>
          <a:p>
            <a:pPr marL="291338" indent="-291338" defTabSz="362204">
              <a:spcBef>
                <a:spcPts val="1800"/>
              </a:spcBef>
              <a:buBlip>
                <a:blip r:embed="rId2"/>
              </a:buBlip>
              <a:defRPr sz="2356"/>
            </a:pPr>
            <a:r>
              <a:t>贝克勒尔（Henri Becquerel，1852-1908），物理学家，发现放射性</a:t>
            </a:r>
          </a:p>
          <a:p>
            <a:pPr marL="291338" indent="-291338" defTabSz="362204">
              <a:spcBef>
                <a:spcPts val="1800"/>
              </a:spcBef>
              <a:buBlip>
                <a:blip r:embed="rId2"/>
              </a:buBlip>
              <a:defRPr sz="2356"/>
            </a:pPr>
            <a:r>
              <a:t>彭加勒（Henri Poincaré，1854-1912），数学家，提出相对论</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20世纪的法国科学家"/>
          <p:cNvSpPr txBox="1">
            <a:spLocks noGrp="1"/>
          </p:cNvSpPr>
          <p:nvPr>
            <p:ph type="title"/>
          </p:nvPr>
        </p:nvSpPr>
        <p:spPr>
          <a:prstGeom prst="rect">
            <a:avLst/>
          </a:prstGeom>
        </p:spPr>
        <p:txBody>
          <a:bodyPr/>
          <a:lstStyle/>
          <a:p>
            <a:r>
              <a:t>20世纪的法国科学家</a:t>
            </a:r>
          </a:p>
        </p:txBody>
      </p:sp>
      <p:sp>
        <p:nvSpPr>
          <p:cNvPr id="345" name="居里夫人（Marie Skłodowska Curie，1867-1934），物理学家…"/>
          <p:cNvSpPr txBox="1">
            <a:spLocks noGrp="1"/>
          </p:cNvSpPr>
          <p:nvPr>
            <p:ph type="body" idx="1"/>
          </p:nvPr>
        </p:nvSpPr>
        <p:spPr>
          <a:prstGeom prst="rect">
            <a:avLst/>
          </a:prstGeom>
        </p:spPr>
        <p:txBody>
          <a:bodyPr/>
          <a:lstStyle/>
          <a:p>
            <a:pPr>
              <a:buBlip>
                <a:blip r:embed="rId2"/>
              </a:buBlip>
            </a:pPr>
            <a:r>
              <a:t>居里夫人（Marie Skłodowska Curie，1867-1934），物理学家</a:t>
            </a:r>
          </a:p>
          <a:p>
            <a:pPr>
              <a:buBlip>
                <a:blip r:embed="rId2"/>
              </a:buBlip>
            </a:pPr>
            <a:r>
              <a:t>哈达玛（Jacques Salomon Hadamard，1865-1963），数学家</a:t>
            </a:r>
          </a:p>
          <a:p>
            <a:pPr>
              <a:buBlip>
                <a:blip r:embed="rId2"/>
              </a:buBlip>
            </a:pPr>
            <a:r>
              <a:t>朗之万（Paul Langevin，1872-1946），物理学家</a:t>
            </a:r>
          </a:p>
          <a:p>
            <a:pPr>
              <a:buBlip>
                <a:blip r:embed="rId2"/>
              </a:buBlip>
            </a:pPr>
            <a:r>
              <a:t>莫诺（Jacques Monod，1910-1976），生物学家</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20世纪的法国科学"/>
          <p:cNvSpPr txBox="1">
            <a:spLocks noGrp="1"/>
          </p:cNvSpPr>
          <p:nvPr>
            <p:ph type="title"/>
          </p:nvPr>
        </p:nvSpPr>
        <p:spPr>
          <a:prstGeom prst="rect">
            <a:avLst/>
          </a:prstGeom>
        </p:spPr>
        <p:txBody>
          <a:bodyPr/>
          <a:lstStyle/>
          <a:p>
            <a:r>
              <a:t>20世纪的法国科学</a:t>
            </a:r>
          </a:p>
        </p:txBody>
      </p:sp>
      <p:sp>
        <p:nvSpPr>
          <p:cNvPr id="348" name="菲尔兹奖数仅次于美国…"/>
          <p:cNvSpPr txBox="1">
            <a:spLocks noGrp="1"/>
          </p:cNvSpPr>
          <p:nvPr>
            <p:ph type="body" idx="1"/>
          </p:nvPr>
        </p:nvSpPr>
        <p:spPr>
          <a:prstGeom prst="rect">
            <a:avLst/>
          </a:prstGeom>
        </p:spPr>
        <p:txBody>
          <a:bodyPr/>
          <a:lstStyle/>
          <a:p>
            <a:pPr>
              <a:buBlip>
                <a:blip r:embed="rId2"/>
              </a:buBlip>
            </a:pPr>
            <a:r>
              <a:t>菲尔兹奖数仅次于美国</a:t>
            </a:r>
          </a:p>
          <a:p>
            <a:pPr>
              <a:buBlip>
                <a:blip r:embed="rId2"/>
              </a:buBlip>
            </a:pPr>
            <a:r>
              <a:t>布尔巴基学派</a:t>
            </a:r>
          </a:p>
          <a:p>
            <a:pPr>
              <a:buBlip>
                <a:blip r:embed="rId2"/>
              </a:buBlip>
            </a:pPr>
            <a:r>
              <a:t>贝克勒尔、居里夫妇发现放射性</a:t>
            </a:r>
          </a:p>
          <a:p>
            <a:pPr>
              <a:buBlip>
                <a:blip r:embed="rId2"/>
              </a:buBlip>
            </a:pPr>
            <a:r>
              <a:t>彭加勒提出相对论</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科学革命时期德国科学家"/>
          <p:cNvSpPr txBox="1">
            <a:spLocks noGrp="1"/>
          </p:cNvSpPr>
          <p:nvPr>
            <p:ph type="title"/>
          </p:nvPr>
        </p:nvSpPr>
        <p:spPr>
          <a:prstGeom prst="rect">
            <a:avLst/>
          </a:prstGeom>
        </p:spPr>
        <p:txBody>
          <a:bodyPr/>
          <a:lstStyle/>
          <a:p>
            <a:r>
              <a:t>科学革命时期德国科学家</a:t>
            </a:r>
          </a:p>
        </p:txBody>
      </p:sp>
      <p:sp>
        <p:nvSpPr>
          <p:cNvPr id="351" name="古腾堡（Johannes Gutenberg，1400-1468）…"/>
          <p:cNvSpPr txBox="1">
            <a:spLocks noGrp="1"/>
          </p:cNvSpPr>
          <p:nvPr>
            <p:ph type="body" idx="1"/>
          </p:nvPr>
        </p:nvSpPr>
        <p:spPr>
          <a:prstGeom prst="rect">
            <a:avLst/>
          </a:prstGeom>
        </p:spPr>
        <p:txBody>
          <a:bodyPr/>
          <a:lstStyle/>
          <a:p>
            <a:pPr>
              <a:buBlip>
                <a:blip r:embed="rId2"/>
              </a:buBlip>
            </a:pPr>
            <a:r>
              <a:t>古腾堡（Johannes Gutenberg，1400-1468）</a:t>
            </a:r>
          </a:p>
          <a:p>
            <a:pPr>
              <a:buBlip>
                <a:blip r:embed="rId2"/>
              </a:buBlip>
            </a:pPr>
            <a:r>
              <a:t>阿格里柯拉（Georgius Agricola，1494-1555）</a:t>
            </a:r>
          </a:p>
          <a:p>
            <a:pPr>
              <a:buBlip>
                <a:blip r:embed="rId2"/>
              </a:buBlip>
            </a:pPr>
            <a:r>
              <a:t>梅斯特林（Michael Maestlin，1550-1631）</a:t>
            </a:r>
          </a:p>
          <a:p>
            <a:pPr>
              <a:buBlip>
                <a:blip r:embed="rId2"/>
              </a:buBlip>
              <a:defRPr>
                <a:solidFill>
                  <a:srgbClr val="FF2600"/>
                </a:solidFill>
              </a:defRPr>
            </a:pPr>
            <a:r>
              <a:t>开普勒（Johannes Kepler，1571-1630）</a:t>
            </a:r>
          </a:p>
          <a:p>
            <a:pPr>
              <a:buBlip>
                <a:blip r:embed="rId2"/>
              </a:buBlip>
              <a:defRPr>
                <a:solidFill>
                  <a:srgbClr val="FF2600"/>
                </a:solidFill>
              </a:defRPr>
            </a:pPr>
            <a:r>
              <a:t>莱布尼兹（Gottfried Wilhelm Leibniz，1646-1716）</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18世纪德国科学家"/>
          <p:cNvSpPr txBox="1">
            <a:spLocks noGrp="1"/>
          </p:cNvSpPr>
          <p:nvPr>
            <p:ph type="title"/>
          </p:nvPr>
        </p:nvSpPr>
        <p:spPr>
          <a:prstGeom prst="rect">
            <a:avLst/>
          </a:prstGeom>
        </p:spPr>
        <p:txBody>
          <a:bodyPr/>
          <a:lstStyle/>
          <a:p>
            <a:r>
              <a:t>18世纪德国科学家</a:t>
            </a:r>
          </a:p>
        </p:txBody>
      </p:sp>
      <p:sp>
        <p:nvSpPr>
          <p:cNvPr id="354" name="华伦海（Daniel Gabriel Fahrenheit，1686-1736）…"/>
          <p:cNvSpPr txBox="1">
            <a:spLocks noGrp="1"/>
          </p:cNvSpPr>
          <p:nvPr>
            <p:ph type="body" idx="1"/>
          </p:nvPr>
        </p:nvSpPr>
        <p:spPr>
          <a:prstGeom prst="rect">
            <a:avLst/>
          </a:prstGeom>
        </p:spPr>
        <p:txBody>
          <a:bodyPr/>
          <a:lstStyle/>
          <a:p>
            <a:pPr>
              <a:buBlip>
                <a:blip r:embed="rId2"/>
              </a:buBlip>
            </a:pPr>
            <a:r>
              <a:t>华伦海（Daniel Gabriel Fahrenheit，1686-1736）</a:t>
            </a:r>
          </a:p>
          <a:p>
            <a:pPr>
              <a:buBlip>
                <a:blip r:embed="rId2"/>
              </a:buBlip>
            </a:pPr>
            <a:r>
              <a:t>欧拉（Leonhard Euler，1707-1783）</a:t>
            </a:r>
          </a:p>
          <a:p>
            <a:pPr>
              <a:buBlip>
                <a:blip r:embed="rId2"/>
              </a:buBlip>
            </a:pPr>
            <a:r>
              <a:t>康德（Immanuel Kant，1724-1804）</a:t>
            </a:r>
          </a:p>
          <a:p>
            <a:pPr>
              <a:buBlip>
                <a:blip r:embed="rId2"/>
              </a:buBlip>
            </a:pPr>
            <a:r>
              <a:t>弗朗和费（Joseph von Fraunhofer，1787-1826）</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今天的科学家"/>
          <p:cNvSpPr txBox="1">
            <a:spLocks noGrp="1"/>
          </p:cNvSpPr>
          <p:nvPr>
            <p:ph type="title"/>
          </p:nvPr>
        </p:nvSpPr>
        <p:spPr>
          <a:prstGeom prst="rect">
            <a:avLst/>
          </a:prstGeom>
        </p:spPr>
        <p:txBody>
          <a:bodyPr/>
          <a:lstStyle/>
          <a:p>
            <a:r>
              <a:t>今天的科学家</a:t>
            </a:r>
          </a:p>
        </p:txBody>
      </p:sp>
      <p:sp>
        <p:nvSpPr>
          <p:cNvPr id="141" name="大学…"/>
          <p:cNvSpPr txBox="1">
            <a:spLocks noGrp="1"/>
          </p:cNvSpPr>
          <p:nvPr>
            <p:ph type="body" idx="1"/>
          </p:nvPr>
        </p:nvSpPr>
        <p:spPr>
          <a:prstGeom prst="rect">
            <a:avLst/>
          </a:prstGeom>
        </p:spPr>
        <p:txBody>
          <a:bodyPr/>
          <a:lstStyle/>
          <a:p>
            <a:pPr>
              <a:buBlip>
                <a:blip r:embed="rId2"/>
              </a:buBlip>
            </a:pPr>
            <a:r>
              <a:t>大学</a:t>
            </a:r>
          </a:p>
          <a:p>
            <a:pPr>
              <a:buBlip>
                <a:blip r:embed="rId2"/>
              </a:buBlip>
            </a:pPr>
            <a:r>
              <a:t>政府设置的研究所</a:t>
            </a:r>
          </a:p>
          <a:p>
            <a:pPr>
              <a:buBlip>
                <a:blip r:embed="rId2"/>
              </a:buBlip>
            </a:pPr>
            <a:r>
              <a:t>企业设置的研究所</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19世纪德国科学家"/>
          <p:cNvSpPr txBox="1">
            <a:spLocks noGrp="1"/>
          </p:cNvSpPr>
          <p:nvPr>
            <p:ph type="title"/>
          </p:nvPr>
        </p:nvSpPr>
        <p:spPr>
          <a:prstGeom prst="rect">
            <a:avLst/>
          </a:prstGeom>
        </p:spPr>
        <p:txBody>
          <a:bodyPr/>
          <a:lstStyle/>
          <a:p>
            <a:r>
              <a:t>19世纪德国科学家</a:t>
            </a:r>
          </a:p>
        </p:txBody>
      </p:sp>
      <p:sp>
        <p:nvSpPr>
          <p:cNvPr id="357" name="洪堡（Alexander von Humboldt，1769-1859）…"/>
          <p:cNvSpPr txBox="1">
            <a:spLocks noGrp="1"/>
          </p:cNvSpPr>
          <p:nvPr>
            <p:ph type="body" idx="1"/>
          </p:nvPr>
        </p:nvSpPr>
        <p:spPr>
          <a:prstGeom prst="rect">
            <a:avLst/>
          </a:prstGeom>
        </p:spPr>
        <p:txBody>
          <a:bodyPr/>
          <a:lstStyle/>
          <a:p>
            <a:pPr marL="291338" indent="-291338" defTabSz="362204">
              <a:spcBef>
                <a:spcPts val="1800"/>
              </a:spcBef>
              <a:buBlip>
                <a:blip r:embed="rId2"/>
              </a:buBlip>
              <a:defRPr sz="2356"/>
            </a:pPr>
            <a:r>
              <a:t>洪堡（Alexander von Humboldt，1769-1859）</a:t>
            </a:r>
          </a:p>
          <a:p>
            <a:pPr marL="291338" indent="-291338" defTabSz="362204">
              <a:spcBef>
                <a:spcPts val="1800"/>
              </a:spcBef>
              <a:buBlip>
                <a:blip r:embed="rId2"/>
              </a:buBlip>
              <a:defRPr sz="2356"/>
            </a:pPr>
            <a:r>
              <a:t>高斯（Carl Friedrich Gauss，1777-1855）</a:t>
            </a:r>
          </a:p>
          <a:p>
            <a:pPr marL="291338" indent="-291338" defTabSz="362204">
              <a:spcBef>
                <a:spcPts val="1800"/>
              </a:spcBef>
              <a:buBlip>
                <a:blip r:embed="rId2"/>
              </a:buBlip>
              <a:defRPr sz="2356"/>
            </a:pPr>
            <a:r>
              <a:t>李比希（Justus von Liebig，1803-1873）</a:t>
            </a:r>
          </a:p>
          <a:p>
            <a:pPr marL="291338" indent="-291338" defTabSz="362204">
              <a:spcBef>
                <a:spcPts val="1800"/>
              </a:spcBef>
              <a:buBlip>
                <a:blip r:embed="rId2"/>
              </a:buBlip>
              <a:defRPr sz="2356"/>
            </a:pPr>
            <a:r>
              <a:t>本森（Robert Bunsen，1811-1899）</a:t>
            </a:r>
          </a:p>
          <a:p>
            <a:pPr marL="291338" indent="-291338" defTabSz="362204">
              <a:spcBef>
                <a:spcPts val="1800"/>
              </a:spcBef>
              <a:buBlip>
                <a:blip r:embed="rId2"/>
              </a:buBlip>
              <a:defRPr sz="2356"/>
            </a:pPr>
            <a:r>
              <a:t>西门子（Werner von Siemens，1816-1892）</a:t>
            </a:r>
          </a:p>
          <a:p>
            <a:pPr marL="291338" indent="-291338" defTabSz="362204">
              <a:spcBef>
                <a:spcPts val="1800"/>
              </a:spcBef>
              <a:buBlip>
                <a:blip r:embed="rId2"/>
              </a:buBlip>
              <a:defRPr sz="2356"/>
            </a:pPr>
            <a:r>
              <a:t>赫尔姆荷兹（Hermann von Helmholtz，1821-1894）</a:t>
            </a:r>
          </a:p>
          <a:p>
            <a:pPr marL="291338" indent="-291338" defTabSz="362204">
              <a:spcBef>
                <a:spcPts val="1800"/>
              </a:spcBef>
              <a:buBlip>
                <a:blip r:embed="rId2"/>
              </a:buBlip>
              <a:defRPr sz="2356"/>
            </a:pPr>
            <a:r>
              <a:t>维尔和（Rudolf Virchow，1821-1902）</a:t>
            </a:r>
          </a:p>
          <a:p>
            <a:pPr marL="291338" indent="-291338" defTabSz="362204">
              <a:spcBef>
                <a:spcPts val="1800"/>
              </a:spcBef>
              <a:buBlip>
                <a:blip r:embed="rId2"/>
              </a:buBlip>
              <a:defRPr sz="2356"/>
            </a:pPr>
            <a:r>
              <a:t>基尔霍夫（Gustav Kirchhoff，1824-1887）</a:t>
            </a:r>
          </a:p>
          <a:p>
            <a:pPr marL="291338" indent="-291338" defTabSz="362204">
              <a:spcBef>
                <a:spcPts val="1800"/>
              </a:spcBef>
              <a:buBlip>
                <a:blip r:embed="rId2"/>
              </a:buBlip>
              <a:defRPr sz="2356"/>
            </a:pPr>
            <a:r>
              <a:t>黎曼（Bernhard Riemann，1826-1866）</a:t>
            </a:r>
          </a:p>
          <a:p>
            <a:pPr marL="291338" indent="-291338" defTabSz="362204">
              <a:spcBef>
                <a:spcPts val="1800"/>
              </a:spcBef>
              <a:buBlip>
                <a:blip r:embed="rId2"/>
              </a:buBlip>
              <a:defRPr sz="2356"/>
            </a:pPr>
            <a:r>
              <a:t>奥托（Nikolaus Otto，1832-1891）</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19世纪德国科学家"/>
          <p:cNvSpPr txBox="1">
            <a:spLocks noGrp="1"/>
          </p:cNvSpPr>
          <p:nvPr>
            <p:ph type="title"/>
          </p:nvPr>
        </p:nvSpPr>
        <p:spPr>
          <a:prstGeom prst="rect">
            <a:avLst/>
          </a:prstGeom>
        </p:spPr>
        <p:txBody>
          <a:bodyPr/>
          <a:lstStyle/>
          <a:p>
            <a:r>
              <a:t>19世纪德国科学家</a:t>
            </a:r>
          </a:p>
        </p:txBody>
      </p:sp>
      <p:sp>
        <p:nvSpPr>
          <p:cNvPr id="360" name="冯特（Wilhelm Wundt，1832-1920）…"/>
          <p:cNvSpPr txBox="1">
            <a:spLocks noGrp="1"/>
          </p:cNvSpPr>
          <p:nvPr>
            <p:ph type="body" idx="1"/>
          </p:nvPr>
        </p:nvSpPr>
        <p:spPr>
          <a:prstGeom prst="rect">
            <a:avLst/>
          </a:prstGeom>
        </p:spPr>
        <p:txBody>
          <a:bodyPr/>
          <a:lstStyle/>
          <a:p>
            <a:pPr marL="291338" indent="-291338" defTabSz="362204">
              <a:spcBef>
                <a:spcPts val="1800"/>
              </a:spcBef>
              <a:buBlip>
                <a:blip r:embed="rId2"/>
              </a:buBlip>
              <a:defRPr sz="2356"/>
            </a:pPr>
            <a:r>
              <a:t>冯特（Wilhelm Wundt，1832-1920）</a:t>
            </a:r>
          </a:p>
          <a:p>
            <a:pPr marL="291338" indent="-291338" defTabSz="362204">
              <a:spcBef>
                <a:spcPts val="1800"/>
              </a:spcBef>
              <a:buBlip>
                <a:blip r:embed="rId2"/>
              </a:buBlip>
              <a:defRPr sz="2356"/>
            </a:pPr>
            <a:r>
              <a:t>戴姆莱（Gottlieb Daimler，1834-1900）</a:t>
            </a:r>
          </a:p>
          <a:p>
            <a:pPr marL="291338" indent="-291338" defTabSz="362204">
              <a:spcBef>
                <a:spcPts val="1800"/>
              </a:spcBef>
              <a:buBlip>
                <a:blip r:embed="rId2"/>
              </a:buBlip>
              <a:defRPr sz="2356"/>
            </a:pPr>
            <a:r>
              <a:t>齐普林（Ferdinand von Zeppelin，1838-1917）</a:t>
            </a:r>
          </a:p>
          <a:p>
            <a:pPr marL="291338" indent="-291338" defTabSz="362204">
              <a:spcBef>
                <a:spcPts val="1800"/>
              </a:spcBef>
              <a:buBlip>
                <a:blip r:embed="rId2"/>
              </a:buBlip>
              <a:defRPr sz="2356"/>
            </a:pPr>
            <a:r>
              <a:t>科赫（Robert Koch，1843-1910）</a:t>
            </a:r>
          </a:p>
          <a:p>
            <a:pPr marL="291338" indent="-291338" defTabSz="362204">
              <a:spcBef>
                <a:spcPts val="1800"/>
              </a:spcBef>
              <a:buBlip>
                <a:blip r:embed="rId2"/>
              </a:buBlip>
              <a:defRPr sz="2356"/>
            </a:pPr>
            <a:r>
              <a:t>本茨（Karl Benz，1844-1929）</a:t>
            </a:r>
          </a:p>
          <a:p>
            <a:pPr marL="291338" indent="-291338" defTabSz="362204">
              <a:spcBef>
                <a:spcPts val="1800"/>
              </a:spcBef>
              <a:buBlip>
                <a:blip r:embed="rId2"/>
              </a:buBlip>
              <a:defRPr sz="2356"/>
            </a:pPr>
            <a:r>
              <a:t>康托（Georg Cantor，1845-1918）</a:t>
            </a:r>
          </a:p>
          <a:p>
            <a:pPr marL="291338" indent="-291338" defTabSz="362204">
              <a:spcBef>
                <a:spcPts val="1800"/>
              </a:spcBef>
              <a:buBlip>
                <a:blip r:embed="rId2"/>
              </a:buBlip>
              <a:defRPr sz="2356"/>
            </a:pPr>
            <a:r>
              <a:t>李林塔尔（Otto Lilienthal，1848-1896）</a:t>
            </a:r>
          </a:p>
          <a:p>
            <a:pPr marL="291338" indent="-291338" defTabSz="362204">
              <a:spcBef>
                <a:spcPts val="1800"/>
              </a:spcBef>
              <a:buBlip>
                <a:blip r:embed="rId2"/>
              </a:buBlip>
              <a:defRPr sz="2356"/>
            </a:pPr>
            <a:r>
              <a:t>克莱因（Felix Klein，1849-1925）</a:t>
            </a:r>
          </a:p>
          <a:p>
            <a:pPr marL="291338" indent="-291338" defTabSz="362204">
              <a:spcBef>
                <a:spcPts val="1800"/>
              </a:spcBef>
              <a:buBlip>
                <a:blip r:embed="rId2"/>
              </a:buBlip>
              <a:defRPr sz="2356"/>
            </a:pPr>
            <a:r>
              <a:t>赫兹（Heinrich Hertz，1857-1894）</a:t>
            </a:r>
          </a:p>
          <a:p>
            <a:pPr marL="291338" indent="-291338" defTabSz="362204">
              <a:spcBef>
                <a:spcPts val="1800"/>
              </a:spcBef>
              <a:buBlip>
                <a:blip r:embed="rId2"/>
              </a:buBlip>
              <a:defRPr sz="2356"/>
            </a:pPr>
            <a:r>
              <a:t>迪塞尔（Rudolf Diesel，1858-1913）</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20世纪德国科学家"/>
          <p:cNvSpPr txBox="1">
            <a:spLocks noGrp="1"/>
          </p:cNvSpPr>
          <p:nvPr>
            <p:ph type="title"/>
          </p:nvPr>
        </p:nvSpPr>
        <p:spPr>
          <a:prstGeom prst="rect">
            <a:avLst/>
          </a:prstGeom>
        </p:spPr>
        <p:txBody>
          <a:bodyPr/>
          <a:lstStyle/>
          <a:p>
            <a:r>
              <a:t>20世纪德国科学家</a:t>
            </a:r>
          </a:p>
        </p:txBody>
      </p:sp>
      <p:sp>
        <p:nvSpPr>
          <p:cNvPr id="363" name="伦琴（Wilhelm Röntgen，1845-1923）…"/>
          <p:cNvSpPr txBox="1">
            <a:spLocks noGrp="1"/>
          </p:cNvSpPr>
          <p:nvPr>
            <p:ph type="body" idx="1"/>
          </p:nvPr>
        </p:nvSpPr>
        <p:spPr>
          <a:prstGeom prst="rect">
            <a:avLst/>
          </a:prstGeom>
        </p:spPr>
        <p:txBody>
          <a:bodyPr/>
          <a:lstStyle/>
          <a:p>
            <a:pPr marL="422909" indent="-422909" defTabSz="525779">
              <a:spcBef>
                <a:spcPts val="2700"/>
              </a:spcBef>
              <a:buBlip>
                <a:blip r:embed="rId2"/>
              </a:buBlip>
              <a:defRPr sz="3420"/>
            </a:pPr>
            <a:r>
              <a:t>伦琴（Wilhelm Röntgen，1845-1923）</a:t>
            </a:r>
          </a:p>
          <a:p>
            <a:pPr marL="422909" indent="-422909" defTabSz="525779">
              <a:spcBef>
                <a:spcPts val="2700"/>
              </a:spcBef>
              <a:buBlip>
                <a:blip r:embed="rId2"/>
              </a:buBlip>
              <a:defRPr sz="3420"/>
            </a:pPr>
            <a:r>
              <a:t>普朗克（Max Planck，1858-1947）</a:t>
            </a:r>
          </a:p>
          <a:p>
            <a:pPr marL="422909" indent="-422909" defTabSz="525779">
              <a:spcBef>
                <a:spcPts val="2700"/>
              </a:spcBef>
              <a:buBlip>
                <a:blip r:embed="rId2"/>
              </a:buBlip>
              <a:defRPr sz="3420"/>
            </a:pPr>
            <a:r>
              <a:t>希尔伯特（David Hilbert，1862-1943）</a:t>
            </a:r>
          </a:p>
          <a:p>
            <a:pPr marL="422909" indent="-422909" defTabSz="525779">
              <a:spcBef>
                <a:spcPts val="2700"/>
              </a:spcBef>
              <a:buBlip>
                <a:blip r:embed="rId2"/>
              </a:buBlip>
              <a:defRPr sz="3420"/>
            </a:pPr>
            <a:r>
              <a:t>明可夫斯基（Hermann Minkowski，1864-1909）</a:t>
            </a:r>
          </a:p>
          <a:p>
            <a:pPr marL="422909" indent="-422909" defTabSz="525779">
              <a:spcBef>
                <a:spcPts val="2700"/>
              </a:spcBef>
              <a:buBlip>
                <a:blip r:embed="rId2"/>
              </a:buBlip>
              <a:defRPr sz="3420"/>
            </a:pPr>
            <a:r>
              <a:t>能斯特（Walther Nernst，1864-1941）</a:t>
            </a:r>
          </a:p>
          <a:p>
            <a:pPr marL="422909" indent="-422909" defTabSz="525779">
              <a:spcBef>
                <a:spcPts val="2700"/>
              </a:spcBef>
              <a:buBlip>
                <a:blip r:embed="rId2"/>
              </a:buBlip>
              <a:defRPr sz="3420"/>
            </a:pPr>
            <a:r>
              <a:t>爱因斯坦（Albert Einstein, 1879-1955）</a:t>
            </a:r>
          </a:p>
          <a:p>
            <a:pPr marL="422909" indent="-422909" defTabSz="525779">
              <a:spcBef>
                <a:spcPts val="2700"/>
              </a:spcBef>
              <a:buBlip>
                <a:blip r:embed="rId2"/>
              </a:buBlip>
              <a:defRPr sz="3420"/>
            </a:pPr>
            <a:r>
              <a:t>哈恩（Otto Hahn，1879-1968）</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20世纪德国科学家"/>
          <p:cNvSpPr txBox="1">
            <a:spLocks noGrp="1"/>
          </p:cNvSpPr>
          <p:nvPr>
            <p:ph type="title"/>
          </p:nvPr>
        </p:nvSpPr>
        <p:spPr>
          <a:prstGeom prst="rect">
            <a:avLst/>
          </a:prstGeom>
        </p:spPr>
        <p:txBody>
          <a:bodyPr/>
          <a:lstStyle/>
          <a:p>
            <a:r>
              <a:t>20世纪德国科学家</a:t>
            </a:r>
          </a:p>
        </p:txBody>
      </p:sp>
      <p:sp>
        <p:nvSpPr>
          <p:cNvPr id="366" name="魏格纳（Alfred Wegener，1880-1930）…"/>
          <p:cNvSpPr txBox="1">
            <a:spLocks noGrp="1"/>
          </p:cNvSpPr>
          <p:nvPr>
            <p:ph type="body" idx="1"/>
          </p:nvPr>
        </p:nvSpPr>
        <p:spPr>
          <a:prstGeom prst="rect">
            <a:avLst/>
          </a:prstGeom>
        </p:spPr>
        <p:txBody>
          <a:bodyPr/>
          <a:lstStyle/>
          <a:p>
            <a:pPr marL="422909" indent="-422909" defTabSz="525779">
              <a:spcBef>
                <a:spcPts val="2700"/>
              </a:spcBef>
              <a:buBlip>
                <a:blip r:embed="rId2"/>
              </a:buBlip>
              <a:defRPr sz="3420"/>
            </a:pPr>
            <a:r>
              <a:t>魏格纳（Alfred Wegener，1880-1930）</a:t>
            </a:r>
          </a:p>
          <a:p>
            <a:pPr marL="422909" indent="-422909" defTabSz="525779">
              <a:spcBef>
                <a:spcPts val="2700"/>
              </a:spcBef>
              <a:buBlip>
                <a:blip r:embed="rId2"/>
              </a:buBlip>
              <a:defRPr sz="3420"/>
            </a:pPr>
            <a:r>
              <a:t>马克思·玻恩（Max Born，1882-1970）</a:t>
            </a:r>
          </a:p>
          <a:p>
            <a:pPr marL="422909" indent="-422909" defTabSz="525779">
              <a:spcBef>
                <a:spcPts val="2700"/>
              </a:spcBef>
              <a:buBlip>
                <a:blip r:embed="rId2"/>
              </a:buBlip>
              <a:defRPr sz="3420"/>
            </a:pPr>
            <a:r>
              <a:t>盖革（Hans Geiger，1882-1945）</a:t>
            </a:r>
          </a:p>
          <a:p>
            <a:pPr marL="422909" indent="-422909" defTabSz="525779">
              <a:spcBef>
                <a:spcPts val="2700"/>
              </a:spcBef>
              <a:buBlip>
                <a:blip r:embed="rId2"/>
              </a:buBlip>
              <a:defRPr sz="3420"/>
            </a:pPr>
            <a:r>
              <a:t>海森堡（Werner Heisenberg，1901-1976）</a:t>
            </a:r>
          </a:p>
          <a:p>
            <a:pPr marL="422909" indent="-422909" defTabSz="525779">
              <a:spcBef>
                <a:spcPts val="2700"/>
              </a:spcBef>
              <a:buBlip>
                <a:blip r:embed="rId2"/>
              </a:buBlip>
              <a:defRPr sz="3420"/>
            </a:pPr>
            <a:r>
              <a:t>德尔布吕克（Max Delbrück，1906-1981）</a:t>
            </a:r>
          </a:p>
          <a:p>
            <a:pPr marL="422909" indent="-422909" defTabSz="525779">
              <a:spcBef>
                <a:spcPts val="2700"/>
              </a:spcBef>
              <a:buBlip>
                <a:blip r:embed="rId2"/>
              </a:buBlip>
              <a:defRPr sz="3420"/>
            </a:pPr>
            <a:r>
              <a:t>楚斯（Konrad Zuse，1910-1995）</a:t>
            </a:r>
          </a:p>
          <a:p>
            <a:pPr marL="422909" indent="-422909" defTabSz="525779">
              <a:spcBef>
                <a:spcPts val="2700"/>
              </a:spcBef>
              <a:buBlip>
                <a:blip r:embed="rId2"/>
              </a:buBlip>
              <a:defRPr sz="3420"/>
            </a:pPr>
            <a:r>
              <a:t>冯布劳恩（Wernher von Braun，1912-1977）</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英法德"/>
          <p:cNvSpPr txBox="1">
            <a:spLocks noGrp="1"/>
          </p:cNvSpPr>
          <p:nvPr>
            <p:ph type="title"/>
          </p:nvPr>
        </p:nvSpPr>
        <p:spPr>
          <a:prstGeom prst="rect">
            <a:avLst/>
          </a:prstGeom>
        </p:spPr>
        <p:txBody>
          <a:bodyPr/>
          <a:lstStyle/>
          <a:p>
            <a:r>
              <a:t>英法德</a:t>
            </a:r>
          </a:p>
        </p:txBody>
      </p:sp>
      <p:sp>
        <p:nvSpPr>
          <p:cNvPr id="369" name="英国科学体制：民间业余科学传统，科研机构遍布全国，科研社会化程度高，政府冷漠。道尔顿、戴维、杨、赖尔、焦耳、法拉第、麦克斯韦、达尔文…"/>
          <p:cNvSpPr txBox="1">
            <a:spLocks noGrp="1"/>
          </p:cNvSpPr>
          <p:nvPr>
            <p:ph type="body" idx="1"/>
          </p:nvPr>
        </p:nvSpPr>
        <p:spPr>
          <a:prstGeom prst="rect">
            <a:avLst/>
          </a:prstGeom>
        </p:spPr>
        <p:txBody>
          <a:bodyPr>
            <a:normAutofit lnSpcReduction="10000"/>
          </a:bodyPr>
          <a:lstStyle/>
          <a:p>
            <a:pPr marL="437917" indent="-437917" defTabSz="379475">
              <a:lnSpc>
                <a:spcPct val="120000"/>
              </a:lnSpc>
              <a:spcBef>
                <a:spcPts val="0"/>
              </a:spcBef>
              <a:buBlip>
                <a:blip r:embed="rId2"/>
              </a:buBlip>
              <a:defRPr sz="3541">
                <a:solidFill>
                  <a:srgbClr val="000000"/>
                </a:solidFill>
              </a:defRPr>
            </a:pPr>
            <a:r>
              <a:t>英国科学体制：民间业余科学传统，科研机构遍布全国，科研社会化程度高，政府冷漠。道尔顿、戴维、杨、赖尔、焦耳、法拉第、麦克斯韦、达尔文</a:t>
            </a:r>
            <a:endParaRPr sz="996"/>
          </a:p>
          <a:p>
            <a:pPr marL="437917" indent="-437917" defTabSz="379475">
              <a:lnSpc>
                <a:spcPct val="120000"/>
              </a:lnSpc>
              <a:spcBef>
                <a:spcPts val="0"/>
              </a:spcBef>
              <a:buBlip>
                <a:blip r:embed="rId2"/>
              </a:buBlip>
              <a:defRPr sz="3541">
                <a:solidFill>
                  <a:srgbClr val="000000"/>
                </a:solidFill>
              </a:defRPr>
            </a:pPr>
            <a:r>
              <a:t>法国科学体制：高度集中的科学管理体制，外省科研条件十分恶劣</a:t>
            </a:r>
            <a:endParaRPr sz="996"/>
          </a:p>
          <a:p>
            <a:pPr marL="437917" indent="-437917" defTabSz="379475">
              <a:lnSpc>
                <a:spcPct val="120000"/>
              </a:lnSpc>
              <a:spcBef>
                <a:spcPts val="0"/>
              </a:spcBef>
              <a:buBlip>
                <a:blip r:embed="rId2"/>
              </a:buBlip>
              <a:defRPr sz="3541">
                <a:solidFill>
                  <a:srgbClr val="000000"/>
                </a:solidFill>
              </a:defRPr>
            </a:pPr>
            <a:r>
              <a:t>德国科学体制：面向工业发展科技，有机化学之父李比希，施旺、施莱登、微耳和、耐格里、魏斯曼，欧姆、楞次、赫尔姆荷兹。电力技术与内燃技术。</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美俄"/>
          <p:cNvSpPr txBox="1">
            <a:spLocks noGrp="1"/>
          </p:cNvSpPr>
          <p:nvPr>
            <p:ph type="title"/>
          </p:nvPr>
        </p:nvSpPr>
        <p:spPr>
          <a:prstGeom prst="rect">
            <a:avLst/>
          </a:prstGeom>
        </p:spPr>
        <p:txBody>
          <a:bodyPr/>
          <a:lstStyle/>
          <a:p>
            <a:r>
              <a:t>美俄</a:t>
            </a:r>
          </a:p>
        </p:txBody>
      </p:sp>
      <p:sp>
        <p:nvSpPr>
          <p:cNvPr id="372" name="美国科学体制：…"/>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400">
                <a:solidFill>
                  <a:srgbClr val="000000"/>
                </a:solidFill>
              </a:defRPr>
            </a:pPr>
            <a:r>
              <a:t>美国科学体制：</a:t>
            </a:r>
            <a:endParaRPr sz="1800"/>
          </a:p>
          <a:p>
            <a:pPr marL="766678" lvl="1" indent="-296778" defTabSz="457200">
              <a:lnSpc>
                <a:spcPct val="120000"/>
              </a:lnSpc>
              <a:spcBef>
                <a:spcPts val="0"/>
              </a:spcBef>
              <a:buBlip>
                <a:blip r:embed="rId2"/>
              </a:buBlip>
              <a:defRPr sz="3000">
                <a:solidFill>
                  <a:srgbClr val="000000"/>
                </a:solidFill>
              </a:defRPr>
            </a:pPr>
            <a:r>
              <a:t>实用主义传统，解决实际问题，</a:t>
            </a:r>
            <a:endParaRPr sz="1800"/>
          </a:p>
          <a:p>
            <a:pPr marL="766678" lvl="1" indent="-296778" defTabSz="457200">
              <a:lnSpc>
                <a:spcPct val="120000"/>
              </a:lnSpc>
              <a:spcBef>
                <a:spcPts val="0"/>
              </a:spcBef>
              <a:buBlip>
                <a:blip r:embed="rId2"/>
              </a:buBlip>
              <a:defRPr sz="3000">
                <a:solidFill>
                  <a:srgbClr val="000000"/>
                </a:solidFill>
              </a:defRPr>
            </a:pPr>
            <a:r>
              <a:t>技术发明：菲奇、富尔顿、莫尔斯电码、惠特尼、爱迪生、贝尔、莱特兄弟、福特</a:t>
            </a:r>
            <a:endParaRPr sz="1800"/>
          </a:p>
          <a:p>
            <a:pPr marL="766678" lvl="1" indent="-296778" defTabSz="457200">
              <a:lnSpc>
                <a:spcPct val="120000"/>
              </a:lnSpc>
              <a:spcBef>
                <a:spcPts val="0"/>
              </a:spcBef>
              <a:buBlip>
                <a:blip r:embed="rId2"/>
              </a:buBlip>
              <a:defRPr sz="3000">
                <a:solidFill>
                  <a:srgbClr val="000000"/>
                </a:solidFill>
              </a:defRPr>
            </a:pPr>
            <a:r>
              <a:t>基础科学：吉布斯、迈克尔逊。</a:t>
            </a:r>
            <a:endParaRPr sz="1800"/>
          </a:p>
          <a:p>
            <a:pPr marL="766678" lvl="1" indent="-296778" defTabSz="457200">
              <a:lnSpc>
                <a:spcPct val="120000"/>
              </a:lnSpc>
              <a:spcBef>
                <a:spcPts val="0"/>
              </a:spcBef>
              <a:buBlip>
                <a:blip r:embed="rId2"/>
              </a:buBlip>
              <a:defRPr sz="3000">
                <a:solidFill>
                  <a:srgbClr val="000000"/>
                </a:solidFill>
              </a:defRPr>
            </a:pPr>
            <a:r>
              <a:t>二战之后，成为基础科学的大国，万尼瓦尔·布什（Vannevar Bush, 1890-1974)，《科学，无尽的前沿》，曼哈顿工程，NSF</a:t>
            </a:r>
            <a:endParaRPr sz="1800"/>
          </a:p>
          <a:p>
            <a:pPr marL="346242" indent="-346242" defTabSz="457200">
              <a:lnSpc>
                <a:spcPct val="120000"/>
              </a:lnSpc>
              <a:spcBef>
                <a:spcPts val="0"/>
              </a:spcBef>
              <a:buBlip>
                <a:blip r:embed="rId2"/>
              </a:buBlip>
              <a:defRPr sz="3400">
                <a:solidFill>
                  <a:srgbClr val="000000"/>
                </a:solidFill>
              </a:defRPr>
            </a:pPr>
            <a:r>
              <a:t>俄国：罗巴切夫斯、门捷列夫</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到了19世纪末期，科学的体制化全面完成…"/>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4000">
                <a:solidFill>
                  <a:srgbClr val="000000"/>
                </a:solidFill>
              </a:defRPr>
            </a:pPr>
            <a:r>
              <a:t>到了19世纪末期，科学的体制化全面完成</a:t>
            </a:r>
            <a:endParaRPr sz="2400"/>
          </a:p>
          <a:p>
            <a:pPr marL="1390650" lvl="1" indent="-666750" defTabSz="457200">
              <a:lnSpc>
                <a:spcPct val="120000"/>
              </a:lnSpc>
              <a:spcBef>
                <a:spcPts val="0"/>
              </a:spcBef>
              <a:buSzPct val="100000"/>
              <a:buAutoNum type="arabicPeriod"/>
              <a:defRPr sz="3500">
                <a:solidFill>
                  <a:srgbClr val="000000"/>
                </a:solidFill>
              </a:defRPr>
            </a:pPr>
            <a:r>
              <a:t>主要以国家的力量来支持系统的科学研究机构，科学家的社会角色明朗化</a:t>
            </a:r>
            <a:endParaRPr sz="2300"/>
          </a:p>
          <a:p>
            <a:pPr marL="1390650" lvl="1" indent="-666750" defTabSz="457200">
              <a:lnSpc>
                <a:spcPct val="120000"/>
              </a:lnSpc>
              <a:spcBef>
                <a:spcPts val="0"/>
              </a:spcBef>
              <a:buSzPct val="100000"/>
              <a:buAutoNum type="arabicPeriod"/>
              <a:defRPr sz="3500">
                <a:solidFill>
                  <a:srgbClr val="000000"/>
                </a:solidFill>
              </a:defRPr>
            </a:pPr>
            <a:r>
              <a:t>学科分化的格局已经确立。科学就是分科之学。</a:t>
            </a:r>
            <a:endParaRPr sz="2300"/>
          </a:p>
          <a:p>
            <a:pPr marL="1390650" lvl="1" indent="-666750" defTabSz="457200">
              <a:lnSpc>
                <a:spcPct val="120000"/>
              </a:lnSpc>
              <a:spcBef>
                <a:spcPts val="0"/>
              </a:spcBef>
              <a:buSzPct val="100000"/>
              <a:buAutoNum type="arabicPeriod"/>
              <a:defRPr sz="3500">
                <a:solidFill>
                  <a:srgbClr val="000000"/>
                </a:solidFill>
              </a:defRPr>
            </a:pPr>
            <a:r>
              <a:t>大学特别是研究型大学重新成为科技精英的汇集场所，成为科技知识的集中产出地</a:t>
            </a:r>
            <a:endParaRPr sz="2300"/>
          </a:p>
          <a:p>
            <a:pPr marL="1390650" lvl="1" indent="-666750" defTabSz="457200">
              <a:lnSpc>
                <a:spcPct val="120000"/>
              </a:lnSpc>
              <a:spcBef>
                <a:spcPts val="0"/>
              </a:spcBef>
              <a:buSzPct val="100000"/>
              <a:buAutoNum type="arabicPeriod"/>
              <a:defRPr sz="3500">
                <a:solidFill>
                  <a:srgbClr val="000000"/>
                </a:solidFill>
              </a:defRPr>
            </a:pPr>
            <a:r>
              <a:t>科学与技术、科学技术与社会经济发展之间形成高度互动。科技水平已经能够作为国力盛衰的标志。</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思考题"/>
          <p:cNvSpPr txBox="1">
            <a:spLocks noGrp="1"/>
          </p:cNvSpPr>
          <p:nvPr>
            <p:ph type="title"/>
          </p:nvPr>
        </p:nvSpPr>
        <p:spPr>
          <a:xfrm>
            <a:off x="1270000" y="711200"/>
            <a:ext cx="10464800" cy="2108200"/>
          </a:xfrm>
          <a:prstGeom prst="rect">
            <a:avLst/>
          </a:prstGeom>
        </p:spPr>
        <p:txBody>
          <a:bodyPr/>
          <a:lstStyle/>
          <a:p>
            <a:r>
              <a:t>思考题</a:t>
            </a:r>
          </a:p>
        </p:txBody>
      </p:sp>
      <p:sp>
        <p:nvSpPr>
          <p:cNvPr id="377" name="为什么“科学家”（scientist）一词直到19世纪才出现？…"/>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400">
                <a:solidFill>
                  <a:srgbClr val="000000"/>
                </a:solidFill>
              </a:defRPr>
            </a:pPr>
            <a:r>
              <a:t>为什么“科学家”（scientist）一词直到19世纪才出现？</a:t>
            </a:r>
            <a:endParaRPr sz="1800"/>
          </a:p>
          <a:p>
            <a:pPr marL="346242" indent="-346242" defTabSz="457200">
              <a:lnSpc>
                <a:spcPct val="120000"/>
              </a:lnSpc>
              <a:spcBef>
                <a:spcPts val="0"/>
              </a:spcBef>
              <a:buBlip>
                <a:blip r:embed="rId2"/>
              </a:buBlip>
              <a:defRPr sz="3400">
                <a:solidFill>
                  <a:srgbClr val="000000"/>
                </a:solidFill>
              </a:defRPr>
            </a:pPr>
            <a:r>
              <a:t>为什么科学革命时期大学并不是新科学的主要发源地？</a:t>
            </a:r>
            <a:endParaRPr sz="1800"/>
          </a:p>
          <a:p>
            <a:pPr marL="346242" indent="-346242" defTabSz="457200">
              <a:lnSpc>
                <a:spcPct val="120000"/>
              </a:lnSpc>
              <a:spcBef>
                <a:spcPts val="0"/>
              </a:spcBef>
              <a:buBlip>
                <a:blip r:embed="rId2"/>
              </a:buBlip>
              <a:defRPr sz="3400">
                <a:solidFill>
                  <a:srgbClr val="000000"/>
                </a:solidFill>
              </a:defRPr>
            </a:pPr>
            <a:r>
              <a:t>19世纪研究性大学的出现使大学重新成为科学知识的主要生产场所，导致这一转变的时代背景是什么？</a:t>
            </a:r>
            <a:endParaRPr sz="1800"/>
          </a:p>
          <a:p>
            <a:pPr marL="346242" indent="-346242" defTabSz="457200">
              <a:lnSpc>
                <a:spcPct val="120000"/>
              </a:lnSpc>
              <a:spcBef>
                <a:spcPts val="0"/>
              </a:spcBef>
              <a:buBlip>
                <a:blip r:embed="rId2"/>
              </a:buBlip>
              <a:defRPr sz="3400">
                <a:solidFill>
                  <a:srgbClr val="000000"/>
                </a:solidFill>
              </a:defRPr>
            </a:pPr>
            <a:r>
              <a:t>国家干预科学发展的利弊各几何？</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当年的科学家"/>
          <p:cNvSpPr txBox="1">
            <a:spLocks noGrp="1"/>
          </p:cNvSpPr>
          <p:nvPr>
            <p:ph type="title"/>
          </p:nvPr>
        </p:nvSpPr>
        <p:spPr>
          <a:prstGeom prst="rect">
            <a:avLst/>
          </a:prstGeom>
        </p:spPr>
        <p:txBody>
          <a:bodyPr/>
          <a:lstStyle/>
          <a:p>
            <a:r>
              <a:t>当年的科学家</a:t>
            </a:r>
          </a:p>
        </p:txBody>
      </p:sp>
      <p:sp>
        <p:nvSpPr>
          <p:cNvPr id="144" name="1585年，意大利人加尔佐尼在威尼斯出版《世界职业大全》，除了医生是一个体面职业外，数学家、机械师、天文学家都只是一字带过…"/>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3700">
                <a:solidFill>
                  <a:srgbClr val="000000"/>
                </a:solidFill>
              </a:defRPr>
            </a:pPr>
            <a:r>
              <a:t>1585年，意大利人加尔佐尼在威尼斯出版《世界职业大全》，除了医生是一个体面职业外，数学家、机械师、天文学家都只是一字带过</a:t>
            </a:r>
            <a:endParaRPr sz="2100"/>
          </a:p>
          <a:p>
            <a:pPr marL="346242" indent="-346242" defTabSz="457200">
              <a:lnSpc>
                <a:spcPct val="120000"/>
              </a:lnSpc>
              <a:spcBef>
                <a:spcPts val="0"/>
              </a:spcBef>
              <a:buBlip>
                <a:blip r:embed="rId2"/>
              </a:buBlip>
              <a:defRPr sz="3700">
                <a:solidFill>
                  <a:srgbClr val="FF2600"/>
                </a:solidFill>
              </a:defRPr>
            </a:pPr>
            <a:r>
              <a:t>不存在一个统一的科学界或科学家职业</a:t>
            </a:r>
            <a:endParaRPr sz="2100"/>
          </a:p>
          <a:p>
            <a:pPr marL="766678" lvl="1" indent="-296778" defTabSz="457200">
              <a:lnSpc>
                <a:spcPct val="120000"/>
              </a:lnSpc>
              <a:spcBef>
                <a:spcPts val="0"/>
              </a:spcBef>
              <a:buBlip>
                <a:blip r:embed="rId2"/>
              </a:buBlip>
              <a:defRPr sz="3300">
                <a:solidFill>
                  <a:srgbClr val="000000"/>
                </a:solidFill>
              </a:defRPr>
            </a:pPr>
            <a:r>
              <a:t>医生、天文学家、数学家、炼金术士、药剂师、金匠、园丁、政府官员</a:t>
            </a:r>
            <a:endParaRPr sz="2100"/>
          </a:p>
          <a:p>
            <a:pPr marL="766678" lvl="1" indent="-296778" defTabSz="457200">
              <a:lnSpc>
                <a:spcPct val="120000"/>
              </a:lnSpc>
              <a:spcBef>
                <a:spcPts val="0"/>
              </a:spcBef>
              <a:buBlip>
                <a:blip r:embed="rId2"/>
              </a:buBlip>
              <a:defRPr sz="3300">
                <a:solidFill>
                  <a:srgbClr val="000000"/>
                </a:solidFill>
              </a:defRPr>
            </a:pPr>
            <a:r>
              <a:t>不存在一套为了成为科学家而必须接受的教育和训练体系</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3075</Words>
  <Application>Microsoft Office PowerPoint</Application>
  <PresentationFormat>自定义</PresentationFormat>
  <Paragraphs>648</Paragraphs>
  <Slides>87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87</vt:i4>
      </vt:variant>
    </vt:vector>
  </HeadingPairs>
  <TitlesOfParts>
    <vt:vector size="92" baseType="lpstr">
      <vt:lpstr>Helvetica Neue</vt:lpstr>
      <vt:lpstr>华文楷体</vt:lpstr>
      <vt:lpstr>STZhongsong</vt:lpstr>
      <vt:lpstr>Papyrus</vt:lpstr>
      <vt:lpstr>Parchment</vt:lpstr>
      <vt:lpstr>科学通史第10讲  科学的制度化与职业化</vt:lpstr>
      <vt:lpstr>本讲要目</vt:lpstr>
      <vt:lpstr>理解科学的诸维度</vt:lpstr>
      <vt:lpstr>科学家的社会角色</vt:lpstr>
      <vt:lpstr>科学家社会 角色的确立</vt:lpstr>
      <vt:lpstr>科学家社会角色的建立</vt:lpstr>
      <vt:lpstr>科学家最初的社会角色</vt:lpstr>
      <vt:lpstr>今天的科学家</vt:lpstr>
      <vt:lpstr>当年的科学家</vt:lpstr>
      <vt:lpstr>社会角色</vt:lpstr>
      <vt:lpstr>16-17世纪的数理科学家</vt:lpstr>
      <vt:lpstr>16-17世纪的数理科学家</vt:lpstr>
      <vt:lpstr>16-17世纪的实验科学家</vt:lpstr>
      <vt:lpstr>16-17世纪的实验科学家</vt:lpstr>
      <vt:lpstr>18世纪的科学家</vt:lpstr>
      <vt:lpstr>18世纪的科学家</vt:lpstr>
      <vt:lpstr>18世纪的科学家</vt:lpstr>
      <vt:lpstr>18-19世纪的科学家</vt:lpstr>
      <vt:lpstr>18-19世纪的科学家</vt:lpstr>
      <vt:lpstr>18-19世纪的科学家</vt:lpstr>
      <vt:lpstr>科学活动的制度化</vt:lpstr>
      <vt:lpstr>科学的组织化</vt:lpstr>
      <vt:lpstr>科学活动的组织化</vt:lpstr>
      <vt:lpstr>山猫学社</vt:lpstr>
      <vt:lpstr>皇家学会</vt:lpstr>
      <vt:lpstr>皇家学会</vt:lpstr>
      <vt:lpstr>皇家学会</vt:lpstr>
      <vt:lpstr>皇家学会史扉页</vt:lpstr>
      <vt:lpstr>皇家学会</vt:lpstr>
      <vt:lpstr>皇家学会</vt:lpstr>
      <vt:lpstr>皇家学会</vt:lpstr>
      <vt:lpstr>皇家学会</vt:lpstr>
      <vt:lpstr>PowerPoint 演示文稿</vt:lpstr>
      <vt:lpstr>PowerPoint 演示文稿</vt:lpstr>
      <vt:lpstr>巴黎科学院</vt:lpstr>
      <vt:lpstr>17世纪其它科学社团</vt:lpstr>
      <vt:lpstr>PowerPoint 演示文稿</vt:lpstr>
      <vt:lpstr>PowerPoint 演示文稿</vt:lpstr>
      <vt:lpstr>18-19世纪</vt:lpstr>
      <vt:lpstr>18-19世纪</vt:lpstr>
      <vt:lpstr>PowerPoint 演示文稿</vt:lpstr>
      <vt:lpstr>18-19世纪研究机构的变迁</vt:lpstr>
      <vt:lpstr>19世纪</vt:lpstr>
      <vt:lpstr>PowerPoint 演示文稿</vt:lpstr>
      <vt:lpstr>大学的改造</vt:lpstr>
      <vt:lpstr>专业学会的建立</vt:lpstr>
      <vt:lpstr>英国科学促进会的建立</vt:lpstr>
      <vt:lpstr>PowerPoint 演示文稿</vt:lpstr>
      <vt:lpstr>PowerPoint 演示文稿</vt:lpstr>
      <vt:lpstr>科学是有用的</vt:lpstr>
      <vt:lpstr>科学交流方式的发展</vt:lpstr>
      <vt:lpstr>PowerPoint 演示文稿</vt:lpstr>
      <vt:lpstr>PowerPoint 演示文稿</vt:lpstr>
      <vt:lpstr>PowerPoint 演示文稿</vt:lpstr>
      <vt:lpstr>科学强国的兴衰</vt:lpstr>
      <vt:lpstr>科学强国的兴衰</vt:lpstr>
      <vt:lpstr>意大利</vt:lpstr>
      <vt:lpstr>意大利</vt:lpstr>
      <vt:lpstr>意大利</vt:lpstr>
      <vt:lpstr>意大利</vt:lpstr>
      <vt:lpstr>意大利</vt:lpstr>
      <vt:lpstr>英国科学家</vt:lpstr>
      <vt:lpstr>西敏寺与英国科学</vt:lpstr>
      <vt:lpstr>墓藏西敏寺</vt:lpstr>
      <vt:lpstr>墓藏西敏寺</vt:lpstr>
      <vt:lpstr>立碑西敏寺</vt:lpstr>
      <vt:lpstr>立碑西敏寺</vt:lpstr>
      <vt:lpstr>立碑西敏寺</vt:lpstr>
      <vt:lpstr>立碑西敏寺</vt:lpstr>
      <vt:lpstr>立碑西敏寺</vt:lpstr>
      <vt:lpstr>科学革命时期的法国科学家</vt:lpstr>
      <vt:lpstr>18世纪的法国科学家</vt:lpstr>
      <vt:lpstr>18世纪的法国科学家</vt:lpstr>
      <vt:lpstr>创办大学</vt:lpstr>
      <vt:lpstr>19世纪的法国科学家</vt:lpstr>
      <vt:lpstr>20世纪的法国科学家</vt:lpstr>
      <vt:lpstr>20世纪的法国科学</vt:lpstr>
      <vt:lpstr>科学革命时期德国科学家</vt:lpstr>
      <vt:lpstr>18世纪德国科学家</vt:lpstr>
      <vt:lpstr>19世纪德国科学家</vt:lpstr>
      <vt:lpstr>19世纪德国科学家</vt:lpstr>
      <vt:lpstr>20世纪德国科学家</vt:lpstr>
      <vt:lpstr>20世纪德国科学家</vt:lpstr>
      <vt:lpstr>英法德</vt:lpstr>
      <vt:lpstr>美俄</vt:lpstr>
      <vt:lpstr>PowerPoint 演示文稿</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科学通史第10讲  科学的制度化与职业化</dc:title>
  <cp:lastModifiedBy>sun yifan</cp:lastModifiedBy>
  <cp:revision>1</cp:revision>
  <dcterms:modified xsi:type="dcterms:W3CDTF">2021-11-17T10:44:27Z</dcterms:modified>
</cp:coreProperties>
</file>